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7"/>
  </p:notesMasterIdLst>
  <p:sldIdLst>
    <p:sldId id="302" r:id="rId2"/>
    <p:sldId id="507" r:id="rId3"/>
    <p:sldId id="333" r:id="rId4"/>
    <p:sldId id="521" r:id="rId5"/>
    <p:sldId id="505" r:id="rId6"/>
    <p:sldId id="299" r:id="rId7"/>
    <p:sldId id="512" r:id="rId8"/>
    <p:sldId id="511" r:id="rId9"/>
    <p:sldId id="288" r:id="rId10"/>
    <p:sldId id="516" r:id="rId11"/>
    <p:sldId id="520" r:id="rId12"/>
    <p:sldId id="518" r:id="rId13"/>
    <p:sldId id="513" r:id="rId14"/>
    <p:sldId id="276" r:id="rId15"/>
    <p:sldId id="292" r:id="rId16"/>
    <p:sldId id="517" r:id="rId17"/>
    <p:sldId id="312" r:id="rId18"/>
    <p:sldId id="322" r:id="rId19"/>
    <p:sldId id="321" r:id="rId20"/>
    <p:sldId id="323" r:id="rId21"/>
    <p:sldId id="522" r:id="rId22"/>
    <p:sldId id="308" r:id="rId23"/>
    <p:sldId id="275" r:id="rId24"/>
    <p:sldId id="300" r:id="rId25"/>
    <p:sldId id="301" r:id="rId26"/>
  </p:sldIdLst>
  <p:sldSz cx="12192000" cy="6858000"/>
  <p:notesSz cx="7086600" cy="9372600"/>
  <p:custDataLst>
    <p:tags r:id="rId28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64C8"/>
    <a:srgbClr val="2850A0"/>
    <a:srgbClr val="003399"/>
    <a:srgbClr val="C8D8E6"/>
    <a:srgbClr val="A7BDE9"/>
    <a:srgbClr val="535353"/>
    <a:srgbClr val="A6A6A6"/>
    <a:srgbClr val="7F9FDF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2" autoAdjust="0"/>
    <p:restoredTop sz="93073" autoAdjust="0"/>
  </p:normalViewPr>
  <p:slideViewPr>
    <p:cSldViewPr showGuides="1">
      <p:cViewPr>
        <p:scale>
          <a:sx n="135" d="100"/>
          <a:sy n="135" d="100"/>
        </p:scale>
        <p:origin x="416" y="912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2021-06-09</a:t>
            </a:fld>
            <a:endParaRPr lang="en-CA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3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 dirty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8004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vmlDrawing" Target="../drawings/vmlDrawing1.vml"/><Relationship Id="rId11" Type="http://schemas.openxmlformats.org/officeDocument/2006/relationships/image" Target="../media/image1.emf"/><Relationship Id="rId5" Type="http://schemas.openxmlformats.org/officeDocument/2006/relationships/theme" Target="../theme/theme1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DE64D1-E361-4249-981D-9AF084A9377F}"/>
              </a:ext>
            </a:extLst>
          </p:cNvPr>
          <p:cNvSpPr/>
          <p:nvPr userDrawn="1"/>
        </p:nvSpPr>
        <p:spPr>
          <a:xfrm>
            <a:off x="0" y="0"/>
            <a:ext cx="12192000" cy="837000"/>
          </a:xfrm>
          <a:prstGeom prst="rect">
            <a:avLst/>
          </a:prstGeom>
          <a:solidFill>
            <a:schemeClr val="bg1">
              <a:lumMod val="95000"/>
              <a:alpha val="34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7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think-cell Slide" r:id="rId10" imgW="360" imgH="360" progId="">
                  <p:embed/>
                </p:oleObj>
              </mc:Choice>
              <mc:Fallback>
                <p:oleObj name="think-cell Slide" r:id="rId10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467637" y="45000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9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‹#›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8" r:id="rId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ckcharts.com/sp500" TargetMode="External"/><Relationship Id="rId2" Type="http://schemas.openxmlformats.org/officeDocument/2006/relationships/hyperlink" Target="https://www.slickcharts.com/nasdaq100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unsplash.com.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6910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8.03 'The Tabulating Machine' (2021-05-27)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8"/>
            <a:ext cx="10368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</a:t>
            </a:r>
            <a:r>
              <a:rPr lang="en-US" sz="4000" b="1" i="1" dirty="0">
                <a:solidFill>
                  <a:schemeClr val="bg1"/>
                </a:solidFill>
              </a:rPr>
              <a:t>into</a:t>
            </a:r>
            <a:r>
              <a:rPr lang="en-US" sz="3600" b="1" i="1" dirty="0">
                <a:solidFill>
                  <a:schemeClr val="bg1"/>
                </a:solidFill>
              </a:rPr>
              <a:t>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682A5A8-CBB8-4C44-AF2F-70C6453AB860}"/>
              </a:ext>
            </a:extLst>
          </p:cNvPr>
          <p:cNvSpPr/>
          <p:nvPr/>
        </p:nvSpPr>
        <p:spPr>
          <a:xfrm>
            <a:off x="7824001" y="1137147"/>
            <a:ext cx="3528000" cy="396373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829398-B287-A64A-948E-DFA349733175}"/>
              </a:ext>
            </a:extLst>
          </p:cNvPr>
          <p:cNvSpPr/>
          <p:nvPr/>
        </p:nvSpPr>
        <p:spPr>
          <a:xfrm>
            <a:off x="768000" y="1198223"/>
            <a:ext cx="3102012" cy="40307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F3863493-B3F6-A448-BA0C-EE7C96C9CA14}"/>
              </a:ext>
            </a:extLst>
          </p:cNvPr>
          <p:cNvSpPr/>
          <p:nvPr/>
        </p:nvSpPr>
        <p:spPr>
          <a:xfrm rot="16200000">
            <a:off x="4690133" y="1967013"/>
            <a:ext cx="3963733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48D6845D-0323-584C-BB5A-4A4B309C2F05}"/>
              </a:ext>
            </a:extLst>
          </p:cNvPr>
          <p:cNvSpPr/>
          <p:nvPr/>
        </p:nvSpPr>
        <p:spPr>
          <a:xfrm rot="5400000">
            <a:off x="3006624" y="2061614"/>
            <a:ext cx="4030778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Merging Two Soccer Clubs</a:t>
            </a:r>
            <a:endParaRPr lang="de-CH" dirty="0">
              <a:solidFill>
                <a:srgbClr val="3264C8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783" y="3553207"/>
            <a:ext cx="2138787" cy="1560898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2001589" y="5722308"/>
            <a:ext cx="8136967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Create a new soccer club based on merging two existing sports clubs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16764" y="3211454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2434" y="1606388"/>
            <a:ext cx="3442560" cy="3168000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4" name="Gruppieren 8">
            <a:extLst>
              <a:ext uri="{FF2B5EF4-FFF2-40B4-BE49-F238E27FC236}">
                <a16:creationId xmlns:a16="http://schemas.microsoft.com/office/drawing/2014/main" id="{15BEF521-9E40-DD4D-B637-16B3F30AB2B9}"/>
              </a:ext>
            </a:extLst>
          </p:cNvPr>
          <p:cNvGrpSpPr/>
          <p:nvPr/>
        </p:nvGrpSpPr>
        <p:grpSpPr>
          <a:xfrm>
            <a:off x="5235919" y="2709000"/>
            <a:ext cx="1207750" cy="708185"/>
            <a:chOff x="4944000" y="2447255"/>
            <a:chExt cx="1440000" cy="909745"/>
          </a:xfrm>
        </p:grpSpPr>
        <p:sp>
          <p:nvSpPr>
            <p:cNvPr id="51" name="B4P">
              <a:extLst>
                <a:ext uri="{FF2B5EF4-FFF2-40B4-BE49-F238E27FC236}">
                  <a16:creationId xmlns:a16="http://schemas.microsoft.com/office/drawing/2014/main" id="{41B4BDD4-0C36-A647-8BFF-8F6386CC3217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4P</a:t>
              </a:r>
            </a:p>
          </p:txBody>
        </p:sp>
        <p:sp>
          <p:nvSpPr>
            <p:cNvPr id="52" name="Triangle">
              <a:extLst>
                <a:ext uri="{FF2B5EF4-FFF2-40B4-BE49-F238E27FC236}">
                  <a16:creationId xmlns:a16="http://schemas.microsoft.com/office/drawing/2014/main" id="{E92130DC-56F2-E547-B36C-A20AC81A1525}"/>
                </a:ext>
              </a:extLst>
            </p:cNvPr>
            <p:cNvSpPr/>
            <p:nvPr/>
          </p:nvSpPr>
          <p:spPr>
            <a:xfrm rot="5400000">
              <a:off x="5447936" y="2709000"/>
              <a:ext cx="432000" cy="86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23" name="Gruppieren 20">
            <a:extLst>
              <a:ext uri="{FF2B5EF4-FFF2-40B4-BE49-F238E27FC236}">
                <a16:creationId xmlns:a16="http://schemas.microsoft.com/office/drawing/2014/main" id="{13480D54-DCA5-0941-857E-55180BF5B8E8}"/>
              </a:ext>
            </a:extLst>
          </p:cNvPr>
          <p:cNvGrpSpPr/>
          <p:nvPr/>
        </p:nvGrpSpPr>
        <p:grpSpPr>
          <a:xfrm>
            <a:off x="5277616" y="2735777"/>
            <a:ext cx="1134143" cy="909223"/>
            <a:chOff x="4944000" y="2349000"/>
            <a:chExt cx="1440000" cy="1152000"/>
          </a:xfrm>
        </p:grpSpPr>
        <p:sp>
          <p:nvSpPr>
            <p:cNvPr id="24" name="Rechteck: abgerundete Ecken 14">
              <a:extLst>
                <a:ext uri="{FF2B5EF4-FFF2-40B4-BE49-F238E27FC236}">
                  <a16:creationId xmlns:a16="http://schemas.microsoft.com/office/drawing/2014/main" id="{FA8DB41A-AF66-D747-B40B-97C3164EE9F6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B4P">
              <a:extLst>
                <a:ext uri="{FF2B5EF4-FFF2-40B4-BE49-F238E27FC236}">
                  <a16:creationId xmlns:a16="http://schemas.microsoft.com/office/drawing/2014/main" id="{190B3AE9-FD2E-834D-9B3F-3753DD2BEDAE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26" name="Triangle">
              <a:extLst>
                <a:ext uri="{FF2B5EF4-FFF2-40B4-BE49-F238E27FC236}">
                  <a16:creationId xmlns:a16="http://schemas.microsoft.com/office/drawing/2014/main" id="{0880BFCD-135D-5B48-A3D0-178B6AE4C60F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27" name="Right Arrow 26">
            <a:extLst>
              <a:ext uri="{FF2B5EF4-FFF2-40B4-BE49-F238E27FC236}">
                <a16:creationId xmlns:a16="http://schemas.microsoft.com/office/drawing/2014/main" id="{F4D82F05-6933-7843-BFE2-77BA393EE9F8}"/>
              </a:ext>
            </a:extLst>
          </p:cNvPr>
          <p:cNvSpPr/>
          <p:nvPr/>
        </p:nvSpPr>
        <p:spPr>
          <a:xfrm>
            <a:off x="4800000" y="3069000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C43AC9FC-7AED-0E4F-A7A1-6ED96D602C13}"/>
              </a:ext>
            </a:extLst>
          </p:cNvPr>
          <p:cNvSpPr/>
          <p:nvPr/>
        </p:nvSpPr>
        <p:spPr>
          <a:xfrm>
            <a:off x="6587974" y="3069000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911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2" y="1701056"/>
            <a:ext cx="7271998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000" b="1" noProof="1">
              <a:solidFill>
                <a:schemeClr val="bg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headers.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rows.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</a:t>
            </a:r>
          </a:p>
          <a:p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{Last Name,First Name},{Level,Town},append," or "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autofilter, 0 );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	  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  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709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8" name="Rechteck 50">
            <a:extLst>
              <a:ext uri="{FF2B5EF4-FFF2-40B4-BE49-F238E27FC236}">
                <a16:creationId xmlns:a16="http://schemas.microsoft.com/office/drawing/2014/main" id="{D641C0F8-310E-4B42-9EEA-ADCC965DEC9A}"/>
              </a:ext>
            </a:extLst>
          </p:cNvPr>
          <p:cNvSpPr/>
          <p:nvPr/>
        </p:nvSpPr>
        <p:spPr>
          <a:xfrm>
            <a:off x="552000" y="4175059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205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671059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213000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5013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D366FFB-6312-43C2-B75A-41C9E71C97F9}"/>
              </a:ext>
            </a:extLst>
          </p:cNvPr>
          <p:cNvSpPr/>
          <p:nvPr/>
        </p:nvSpPr>
        <p:spPr>
          <a:xfrm>
            <a:off x="9028417" y="4797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Powerful formatting functions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Small number of statements suffice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7FB9E97-0DD0-4F56-B9EE-B1838DD58F10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581B7552-5A35-477D-B395-B98DD32BC146}"/>
              </a:ext>
            </a:extLst>
          </p:cNvPr>
          <p:cNvSpPr/>
          <p:nvPr/>
        </p:nvSpPr>
        <p:spPr>
          <a:xfrm>
            <a:off x="336000" y="220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D7F6A320-245F-4480-B8BE-D632516184B7}"/>
              </a:ext>
            </a:extLst>
          </p:cNvPr>
          <p:cNvSpPr/>
          <p:nvPr/>
        </p:nvSpPr>
        <p:spPr>
          <a:xfrm>
            <a:off x="336000" y="270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4D3BF1C9-24CD-4548-9061-656D6A0E8036}"/>
              </a:ext>
            </a:extLst>
          </p:cNvPr>
          <p:cNvSpPr/>
          <p:nvPr/>
        </p:nvSpPr>
        <p:spPr>
          <a:xfrm>
            <a:off x="336000" y="321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6F3C50E-9668-450A-8138-08108A94476C}"/>
              </a:ext>
            </a:extLst>
          </p:cNvPr>
          <p:cNvSpPr/>
          <p:nvPr/>
        </p:nvSpPr>
        <p:spPr>
          <a:xfrm>
            <a:off x="336000" y="3671059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E76270D2-FE50-4230-9AD2-B4BCE79225DF}"/>
              </a:ext>
            </a:extLst>
          </p:cNvPr>
          <p:cNvSpPr/>
          <p:nvPr/>
        </p:nvSpPr>
        <p:spPr>
          <a:xfrm>
            <a:off x="336000" y="4175059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6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D30F75A3-2C10-41F2-909E-6937FCCDD98C}"/>
              </a:ext>
            </a:extLst>
          </p:cNvPr>
          <p:cNvSpPr/>
          <p:nvPr/>
        </p:nvSpPr>
        <p:spPr>
          <a:xfrm>
            <a:off x="336000" y="501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F07AB7B-C0B1-4441-810B-885DBB4ECE68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7" name="Titel 1">
            <a:extLst>
              <a:ext uri="{FF2B5EF4-FFF2-40B4-BE49-F238E27FC236}">
                <a16:creationId xmlns:a16="http://schemas.microsoft.com/office/drawing/2014/main" id="{0FE4255A-63AE-1245-8F47-C123B5EFEE8B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Merging Two Soccer Clubs</a:t>
            </a:r>
            <a:endParaRPr lang="de-CH" dirty="0">
              <a:solidFill>
                <a:srgbClr val="3264C8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32C5C7-A37C-7E48-88F8-E483FF4DDCA7}"/>
              </a:ext>
            </a:extLst>
          </p:cNvPr>
          <p:cNvSpPr/>
          <p:nvPr/>
        </p:nvSpPr>
        <p:spPr>
          <a:xfrm>
            <a:off x="1606167" y="1135404"/>
            <a:ext cx="72978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Solution:  8 Statements         </a:t>
            </a: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(Optional formatting: 5 Statements)</a:t>
            </a:r>
          </a:p>
        </p:txBody>
      </p:sp>
      <p:sp>
        <p:nvSpPr>
          <p:cNvPr id="30" name="Rechteck 17">
            <a:extLst>
              <a:ext uri="{FF2B5EF4-FFF2-40B4-BE49-F238E27FC236}">
                <a16:creationId xmlns:a16="http://schemas.microsoft.com/office/drawing/2014/main" id="{B9627141-9C51-654B-B75A-693A85EF1FEB}"/>
              </a:ext>
            </a:extLst>
          </p:cNvPr>
          <p:cNvSpPr/>
          <p:nvPr/>
        </p:nvSpPr>
        <p:spPr>
          <a:xfrm>
            <a:off x="9058841" y="1718918"/>
            <a:ext cx="2592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Plain English multi-word names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Functions, variables, tables, etc.</a:t>
            </a:r>
          </a:p>
        </p:txBody>
      </p:sp>
      <p:sp>
        <p:nvSpPr>
          <p:cNvPr id="36" name="Rechteck 19">
            <a:extLst>
              <a:ext uri="{FF2B5EF4-FFF2-40B4-BE49-F238E27FC236}">
                <a16:creationId xmlns:a16="http://schemas.microsoft.com/office/drawing/2014/main" id="{D4963825-3E3C-714F-A9D5-2049DB7CF13B}"/>
              </a:ext>
            </a:extLst>
          </p:cNvPr>
          <p:cNvSpPr/>
          <p:nvPr/>
        </p:nvSpPr>
        <p:spPr>
          <a:xfrm>
            <a:off x="9047995" y="2386694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business logic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or minimal loops or variables needed for coding</a:t>
            </a:r>
          </a:p>
        </p:txBody>
      </p:sp>
      <p:sp>
        <p:nvSpPr>
          <p:cNvPr id="38" name="Rechteck 20">
            <a:extLst>
              <a:ext uri="{FF2B5EF4-FFF2-40B4-BE49-F238E27FC236}">
                <a16:creationId xmlns:a16="http://schemas.microsoft.com/office/drawing/2014/main" id="{A354CB80-9004-794F-BA2A-8C426A9AC9A1}"/>
              </a:ext>
            </a:extLst>
          </p:cNvPr>
          <p:cNvSpPr/>
          <p:nvPr/>
        </p:nvSpPr>
        <p:spPr>
          <a:xfrm>
            <a:off x="9097408" y="5805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Loading and saving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Full data transparency</a:t>
            </a:r>
          </a:p>
        </p:txBody>
      </p:sp>
      <p:sp>
        <p:nvSpPr>
          <p:cNvPr id="39" name="Rechteck 29">
            <a:extLst>
              <a:ext uri="{FF2B5EF4-FFF2-40B4-BE49-F238E27FC236}">
                <a16:creationId xmlns:a16="http://schemas.microsoft.com/office/drawing/2014/main" id="{5366C8EF-5BB8-4D42-B076-30E4DFD68E9A}"/>
              </a:ext>
            </a:extLst>
          </p:cNvPr>
          <p:cNvSpPr/>
          <p:nvPr/>
        </p:nvSpPr>
        <p:spPr>
          <a:xfrm>
            <a:off x="9028417" y="3084745"/>
            <a:ext cx="252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Portability ensured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Statements are independent from platform and output format</a:t>
            </a:r>
          </a:p>
        </p:txBody>
      </p:sp>
    </p:spTree>
    <p:extLst>
      <p:ext uri="{BB962C8B-B14F-4D97-AF65-F5344CB8AC3E}">
        <p14:creationId xmlns:p14="http://schemas.microsoft.com/office/powerpoint/2010/main" val="419753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640000" y="5429461"/>
            <a:ext cx="7329040" cy="1474447"/>
          </a:xfrm>
          <a:prstGeom prst="rect">
            <a:avLst/>
          </a:prstGeom>
          <a:solidFill>
            <a:schemeClr val="bg1">
              <a:lumMod val="95000"/>
              <a:alpha val="55198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Import the real-time online  S&amp;P 500 and NASDAQ 100 stock  information merge them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2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3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CB45BB-5949-104E-A0C0-6D4C33ECC84C}"/>
              </a:ext>
            </a:extLst>
          </p:cNvPr>
          <p:cNvSpPr/>
          <p:nvPr/>
        </p:nvSpPr>
        <p:spPr>
          <a:xfrm>
            <a:off x="8191699" y="1240164"/>
            <a:ext cx="4034408" cy="396373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2A9F7DA-C2D9-764D-86E6-A3D61619527C}"/>
              </a:ext>
            </a:extLst>
          </p:cNvPr>
          <p:cNvSpPr/>
          <p:nvPr/>
        </p:nvSpPr>
        <p:spPr>
          <a:xfrm>
            <a:off x="768000" y="1290730"/>
            <a:ext cx="3102012" cy="40307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D09CE7B2-DA47-2E4F-AD87-46B589C2F56E}"/>
              </a:ext>
            </a:extLst>
          </p:cNvPr>
          <p:cNvSpPr/>
          <p:nvPr/>
        </p:nvSpPr>
        <p:spPr>
          <a:xfrm rot="16200000">
            <a:off x="4690133" y="2059520"/>
            <a:ext cx="3963733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D1A6B0E9-FAED-C049-952F-CAB3C4C7039F}"/>
              </a:ext>
            </a:extLst>
          </p:cNvPr>
          <p:cNvSpPr/>
          <p:nvPr/>
        </p:nvSpPr>
        <p:spPr>
          <a:xfrm rot="5400000">
            <a:off x="3006624" y="2154121"/>
            <a:ext cx="4030778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27" name="Grafik 5">
            <a:extLst>
              <a:ext uri="{FF2B5EF4-FFF2-40B4-BE49-F238E27FC236}">
                <a16:creationId xmlns:a16="http://schemas.microsoft.com/office/drawing/2014/main" id="{0E8168F4-97E7-0343-9AF7-D523EE65A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209" y="2188305"/>
            <a:ext cx="4328573" cy="2239493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126789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7" name="Picture 36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E20C7C10-E57A-9148-8EA4-A043D0D7DC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379" y="1421011"/>
            <a:ext cx="2550621" cy="2244671"/>
          </a:xfrm>
          <a:prstGeom prst="rect">
            <a:avLst/>
          </a:prstGeom>
          <a:ln w="12700">
            <a:solidFill>
              <a:schemeClr val="bg1">
                <a:lumMod val="75000"/>
              </a:schemeClr>
            </a:solidFill>
          </a:ln>
          <a:effectLst>
            <a:outerShdw blurRad="50800" dist="144507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8" name="Picture 37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02948E6F-A4FD-5640-ABD2-BA6FE5C82E2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091" y="2926519"/>
            <a:ext cx="2611412" cy="2284191"/>
          </a:xfrm>
          <a:prstGeom prst="rect">
            <a:avLst/>
          </a:prstGeom>
          <a:ln w="12700">
            <a:solidFill>
              <a:schemeClr val="bg1">
                <a:lumMod val="75000"/>
              </a:schemeClr>
            </a:solidFill>
          </a:ln>
          <a:effectLst>
            <a:outerShdw blurRad="50800" dist="144507" dir="8100000" algn="tr" rotWithShape="0">
              <a:prstClr val="black">
                <a:alpha val="40000"/>
              </a:prstClr>
            </a:outerShdw>
          </a:effectLst>
        </p:spPr>
      </p:pic>
      <p:grpSp>
        <p:nvGrpSpPr>
          <p:cNvPr id="29" name="Gruppieren 20">
            <a:extLst>
              <a:ext uri="{FF2B5EF4-FFF2-40B4-BE49-F238E27FC236}">
                <a16:creationId xmlns:a16="http://schemas.microsoft.com/office/drawing/2014/main" id="{69F72D45-0468-424F-A43E-1375439EC878}"/>
              </a:ext>
            </a:extLst>
          </p:cNvPr>
          <p:cNvGrpSpPr/>
          <p:nvPr/>
        </p:nvGrpSpPr>
        <p:grpSpPr>
          <a:xfrm>
            <a:off x="5277616" y="2828284"/>
            <a:ext cx="1134143" cy="909223"/>
            <a:chOff x="4944000" y="2349000"/>
            <a:chExt cx="1440000" cy="1152000"/>
          </a:xfrm>
        </p:grpSpPr>
        <p:sp>
          <p:nvSpPr>
            <p:cNvPr id="30" name="Rechteck: abgerundete Ecken 14">
              <a:extLst>
                <a:ext uri="{FF2B5EF4-FFF2-40B4-BE49-F238E27FC236}">
                  <a16:creationId xmlns:a16="http://schemas.microsoft.com/office/drawing/2014/main" id="{CF20F827-09AD-F94E-92F1-3B3776BC994B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B4P">
              <a:extLst>
                <a:ext uri="{FF2B5EF4-FFF2-40B4-BE49-F238E27FC236}">
                  <a16:creationId xmlns:a16="http://schemas.microsoft.com/office/drawing/2014/main" id="{00AC4607-B39C-1441-8A1B-F5DBC4CDE9AA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32" name="Triangle">
              <a:extLst>
                <a:ext uri="{FF2B5EF4-FFF2-40B4-BE49-F238E27FC236}">
                  <a16:creationId xmlns:a16="http://schemas.microsoft.com/office/drawing/2014/main" id="{68BE7B62-E641-ED4B-BA24-4D5C783AA73D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33" name="Right Arrow 26">
            <a:extLst>
              <a:ext uri="{FF2B5EF4-FFF2-40B4-BE49-F238E27FC236}">
                <a16:creationId xmlns:a16="http://schemas.microsoft.com/office/drawing/2014/main" id="{26EE6159-A4E8-0D40-B715-0DD11B77DDBA}"/>
              </a:ext>
            </a:extLst>
          </p:cNvPr>
          <p:cNvSpPr/>
          <p:nvPr/>
        </p:nvSpPr>
        <p:spPr>
          <a:xfrm>
            <a:off x="4800000" y="3161507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4" name="Right Arrow 27">
            <a:extLst>
              <a:ext uri="{FF2B5EF4-FFF2-40B4-BE49-F238E27FC236}">
                <a16:creationId xmlns:a16="http://schemas.microsoft.com/office/drawing/2014/main" id="{735164F0-F498-2F4F-8CCE-FA25D9D0C1AA}"/>
              </a:ext>
            </a:extLst>
          </p:cNvPr>
          <p:cNvSpPr/>
          <p:nvPr/>
        </p:nvSpPr>
        <p:spPr>
          <a:xfrm>
            <a:off x="6587974" y="3161507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5" name="Titel 1">
            <a:extLst>
              <a:ext uri="{FF2B5EF4-FFF2-40B4-BE49-F238E27FC236}">
                <a16:creationId xmlns:a16="http://schemas.microsoft.com/office/drawing/2014/main" id="{3568B6B1-AA3B-A345-97CC-01AA8FA0E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45000"/>
            <a:ext cx="11232000" cy="1079165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Combining Stock Data:  S&amp;P 500 and NASDAQ 100</a:t>
            </a:r>
            <a:endParaRPr lang="de-CH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366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0" y="1701056"/>
            <a:ext cx="10224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{nasdaq100, sp500} ,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"https://www.slickcharts.com/" + listing[], 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clean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trim spaces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Chg']=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smart numeral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middle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['% Chg'], '(',')' )); [Price]=clean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Weights are specific to Nasdaq and S&amp;P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); // Number the items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Chg, '% Chg'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theme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Zebra Vertical Lines, pattern, 2, table, "gridlines, false"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Negative numbers: red; positive numbers: navy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'Chg', '% Chg' }, { 2: row() }, single, text color,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if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[Chg]&gt;0, navy,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Chg', sheet, number format, "0.00%" 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autofilter,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SP500",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75643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32443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815058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32550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4679059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FDBFE2A-28DA-446E-9520-8B90EEFFE95F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E4B938C-C279-4D92-909D-9DBC2B7AD444}"/>
              </a:ext>
            </a:extLst>
          </p:cNvPr>
          <p:cNvSpPr/>
          <p:nvPr/>
        </p:nvSpPr>
        <p:spPr>
          <a:xfrm>
            <a:off x="336000" y="227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613040A-2002-4CB7-A1B3-46BE2189E5A0}"/>
              </a:ext>
            </a:extLst>
          </p:cNvPr>
          <p:cNvSpPr/>
          <p:nvPr/>
        </p:nvSpPr>
        <p:spPr>
          <a:xfrm>
            <a:off x="336000" y="270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84E21F4C-FE1E-4CB8-9B96-CC1EC83DB58C}"/>
              </a:ext>
            </a:extLst>
          </p:cNvPr>
          <p:cNvSpPr/>
          <p:nvPr/>
        </p:nvSpPr>
        <p:spPr>
          <a:xfrm>
            <a:off x="336000" y="328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F98FFBA-87CB-48C1-8C39-9CBA35576D62}"/>
              </a:ext>
            </a:extLst>
          </p:cNvPr>
          <p:cNvSpPr/>
          <p:nvPr/>
        </p:nvSpPr>
        <p:spPr>
          <a:xfrm>
            <a:off x="336000" y="378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A55B7C7D-550B-4662-8D22-FAA1DAC46155}"/>
              </a:ext>
            </a:extLst>
          </p:cNvPr>
          <p:cNvSpPr/>
          <p:nvPr/>
        </p:nvSpPr>
        <p:spPr>
          <a:xfrm>
            <a:off x="336000" y="465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F60C8D43-A3C2-4015-877F-483B21D34DF1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2B6DF0-4111-D640-966F-CBE854CB829F}"/>
              </a:ext>
            </a:extLst>
          </p:cNvPr>
          <p:cNvSpPr/>
          <p:nvPr/>
        </p:nvSpPr>
        <p:spPr>
          <a:xfrm>
            <a:off x="1606167" y="1135404"/>
            <a:ext cx="9457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Solution:  12 Statements         </a:t>
            </a: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(Optional formatting: 6 Statements)</a:t>
            </a:r>
          </a:p>
        </p:txBody>
      </p:sp>
      <p:sp>
        <p:nvSpPr>
          <p:cNvPr id="35" name="Titel 1">
            <a:extLst>
              <a:ext uri="{FF2B5EF4-FFF2-40B4-BE49-F238E27FC236}">
                <a16:creationId xmlns:a16="http://schemas.microsoft.com/office/drawing/2014/main" id="{76B24BC0-0A60-CB4F-8FE0-5B7296FC4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45000"/>
            <a:ext cx="11232000" cy="1079165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Combining Stock Data:  S&amp;P 500 and NASDAQ 100</a:t>
            </a:r>
            <a:endParaRPr lang="de-CH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247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912E6F3-2C84-9541-AA7A-D16356F83044}"/>
              </a:ext>
            </a:extLst>
          </p:cNvPr>
          <p:cNvSpPr/>
          <p:nvPr/>
        </p:nvSpPr>
        <p:spPr>
          <a:xfrm>
            <a:off x="7824001" y="1137147"/>
            <a:ext cx="4034408" cy="396373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47A161-0A91-4341-81F6-626BA65A9855}"/>
              </a:ext>
            </a:extLst>
          </p:cNvPr>
          <p:cNvSpPr/>
          <p:nvPr/>
        </p:nvSpPr>
        <p:spPr>
          <a:xfrm>
            <a:off x="768000" y="1198223"/>
            <a:ext cx="3102012" cy="40307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1F84A62F-8A96-8547-9879-A1FE4B6F7796}"/>
              </a:ext>
            </a:extLst>
          </p:cNvPr>
          <p:cNvSpPr/>
          <p:nvPr/>
        </p:nvSpPr>
        <p:spPr>
          <a:xfrm rot="16200000">
            <a:off x="4690133" y="1967013"/>
            <a:ext cx="3963733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6388E003-D684-9143-AB42-531DDA2D8D1C}"/>
              </a:ext>
            </a:extLst>
          </p:cNvPr>
          <p:cNvSpPr/>
          <p:nvPr/>
        </p:nvSpPr>
        <p:spPr>
          <a:xfrm rot="5400000">
            <a:off x="3006624" y="2061614"/>
            <a:ext cx="4030778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23" name="Gruppieren 20">
            <a:extLst>
              <a:ext uri="{FF2B5EF4-FFF2-40B4-BE49-F238E27FC236}">
                <a16:creationId xmlns:a16="http://schemas.microsoft.com/office/drawing/2014/main" id="{D0EC3AE8-239B-1442-85F2-8EC0C9651BD3}"/>
              </a:ext>
            </a:extLst>
          </p:cNvPr>
          <p:cNvGrpSpPr/>
          <p:nvPr/>
        </p:nvGrpSpPr>
        <p:grpSpPr>
          <a:xfrm>
            <a:off x="5277616" y="2735777"/>
            <a:ext cx="1134143" cy="909223"/>
            <a:chOff x="4944000" y="2349000"/>
            <a:chExt cx="1440000" cy="1152000"/>
          </a:xfrm>
        </p:grpSpPr>
        <p:sp>
          <p:nvSpPr>
            <p:cNvPr id="24" name="Rechteck: abgerundete Ecken 14">
              <a:extLst>
                <a:ext uri="{FF2B5EF4-FFF2-40B4-BE49-F238E27FC236}">
                  <a16:creationId xmlns:a16="http://schemas.microsoft.com/office/drawing/2014/main" id="{EB746A52-3127-C14D-A079-4827711C2BDC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B4P">
              <a:extLst>
                <a:ext uri="{FF2B5EF4-FFF2-40B4-BE49-F238E27FC236}">
                  <a16:creationId xmlns:a16="http://schemas.microsoft.com/office/drawing/2014/main" id="{0D042601-788B-8B49-A0C3-412FEF1B89DF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38" name="Triangle">
              <a:extLst>
                <a:ext uri="{FF2B5EF4-FFF2-40B4-BE49-F238E27FC236}">
                  <a16:creationId xmlns:a16="http://schemas.microsoft.com/office/drawing/2014/main" id="{9CE508DE-C6BA-DC43-AE5E-DDE6AFCDD81D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39" name="Right Arrow 26">
            <a:extLst>
              <a:ext uri="{FF2B5EF4-FFF2-40B4-BE49-F238E27FC236}">
                <a16:creationId xmlns:a16="http://schemas.microsoft.com/office/drawing/2014/main" id="{4F6D1C26-C4AB-4E4F-ABF8-FC68C901B247}"/>
              </a:ext>
            </a:extLst>
          </p:cNvPr>
          <p:cNvSpPr/>
          <p:nvPr/>
        </p:nvSpPr>
        <p:spPr>
          <a:xfrm>
            <a:off x="4711892" y="3109001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0" name="Right Arrow 27">
            <a:extLst>
              <a:ext uri="{FF2B5EF4-FFF2-40B4-BE49-F238E27FC236}">
                <a16:creationId xmlns:a16="http://schemas.microsoft.com/office/drawing/2014/main" id="{58C59F10-A84E-0F4C-A6B0-D03591E56608}"/>
              </a:ext>
            </a:extLst>
          </p:cNvPr>
          <p:cNvSpPr/>
          <p:nvPr/>
        </p:nvSpPr>
        <p:spPr>
          <a:xfrm>
            <a:off x="6595250" y="3043647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232904"/>
            <a:ext cx="4739637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2705818" y="5209625"/>
            <a:ext cx="6624000" cy="167122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 Download the list of Presidents and generate Excel table with one president per row.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won multiple election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E509DD55-F89D-8245-95D2-E98A8A003A6A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CA" sz="2000" kern="1200" cap="none" baseline="0" noProof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Analyzing all Presidents in Wikipedia</a:t>
            </a:r>
            <a:endParaRPr lang="de-CH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erade Verbindung mit Pfeil 55">
            <a:extLst>
              <a:ext uri="{FF2B5EF4-FFF2-40B4-BE49-F238E27FC236}">
                <a16:creationId xmlns:a16="http://schemas.microsoft.com/office/drawing/2014/main" id="{2F7FDB7B-0D1D-46F0-AC62-0871667C1246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48">
            <a:extLst>
              <a:ext uri="{FF2B5EF4-FFF2-40B4-BE49-F238E27FC236}">
                <a16:creationId xmlns:a16="http://schemas.microsoft.com/office/drawing/2014/main" id="{1C77A20A-C724-40BC-97D6-452E6928263E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3" name="Rechteck 49">
            <a:extLst>
              <a:ext uri="{FF2B5EF4-FFF2-40B4-BE49-F238E27FC236}">
                <a16:creationId xmlns:a16="http://schemas.microsoft.com/office/drawing/2014/main" id="{A8BD236B-C657-4AEF-BE4D-937D26248704}"/>
              </a:ext>
            </a:extLst>
          </p:cNvPr>
          <p:cNvSpPr/>
          <p:nvPr/>
        </p:nvSpPr>
        <p:spPr>
          <a:xfrm>
            <a:off x="552000" y="3141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5" name="Rechteck 58">
            <a:extLst>
              <a:ext uri="{FF2B5EF4-FFF2-40B4-BE49-F238E27FC236}">
                <a16:creationId xmlns:a16="http://schemas.microsoft.com/office/drawing/2014/main" id="{DBB0EFEE-2EC5-4CE5-B6E8-17DBE1043800}"/>
              </a:ext>
            </a:extLst>
          </p:cNvPr>
          <p:cNvSpPr/>
          <p:nvPr/>
        </p:nvSpPr>
        <p:spPr>
          <a:xfrm>
            <a:off x="552000" y="2421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6" name="Rechteck 65">
            <a:extLst>
              <a:ext uri="{FF2B5EF4-FFF2-40B4-BE49-F238E27FC236}">
                <a16:creationId xmlns:a16="http://schemas.microsoft.com/office/drawing/2014/main" id="{08001D0D-F266-4B99-A04D-E2E2B1D9A822}"/>
              </a:ext>
            </a:extLst>
          </p:cNvPr>
          <p:cNvSpPr/>
          <p:nvPr/>
        </p:nvSpPr>
        <p:spPr>
          <a:xfrm>
            <a:off x="552000" y="4293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8" name="Rechteck 74">
            <a:extLst>
              <a:ext uri="{FF2B5EF4-FFF2-40B4-BE49-F238E27FC236}">
                <a16:creationId xmlns:a16="http://schemas.microsoft.com/office/drawing/2014/main" id="{DDB8503B-E39D-4EAF-80F1-B434E100757D}"/>
              </a:ext>
            </a:extLst>
          </p:cNvPr>
          <p:cNvSpPr/>
          <p:nvPr/>
        </p:nvSpPr>
        <p:spPr>
          <a:xfrm>
            <a:off x="552000" y="494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9" name="Rechteck 51">
            <a:extLst>
              <a:ext uri="{FF2B5EF4-FFF2-40B4-BE49-F238E27FC236}">
                <a16:creationId xmlns:a16="http://schemas.microsoft.com/office/drawing/2014/main" id="{DAE5957E-556F-49DD-BEFD-710A79F35AEB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75051945-687F-45B1-9427-79F6DB9B99B1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5600CD9-CDD7-4C9E-A260-578748846240}"/>
              </a:ext>
            </a:extLst>
          </p:cNvPr>
          <p:cNvSpPr/>
          <p:nvPr/>
        </p:nvSpPr>
        <p:spPr>
          <a:xfrm>
            <a:off x="336000" y="24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DE1D42F-482A-4C0C-A056-8FA46399250C}"/>
              </a:ext>
            </a:extLst>
          </p:cNvPr>
          <p:cNvSpPr/>
          <p:nvPr/>
        </p:nvSpPr>
        <p:spPr>
          <a:xfrm>
            <a:off x="336000" y="314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94CDA95-840B-43D4-AC1E-89D48AA55F69}"/>
              </a:ext>
            </a:extLst>
          </p:cNvPr>
          <p:cNvSpPr/>
          <p:nvPr/>
        </p:nvSpPr>
        <p:spPr>
          <a:xfrm>
            <a:off x="336000" y="429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EBCA24F-2679-4BBE-8DB2-CB1E61C8494D}"/>
              </a:ext>
            </a:extLst>
          </p:cNvPr>
          <p:cNvSpPr/>
          <p:nvPr/>
        </p:nvSpPr>
        <p:spPr>
          <a:xfrm>
            <a:off x="336000" y="494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870396C-0FCE-4CC5-90F4-36BA13EB6D09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7EA59FD8-63F4-4427-939B-2833778ECEFB}"/>
              </a:ext>
            </a:extLst>
          </p:cNvPr>
          <p:cNvSpPr txBox="1"/>
          <p:nvPr/>
        </p:nvSpPr>
        <p:spPr>
          <a:xfrm>
            <a:off x="1632000" y="1701056"/>
            <a:ext cx="9647999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https://en.wikipedia.org/wiki/List_of_presidents_of_the_United_States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solidFill>
                <a:schemeClr val="bg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solidFill>
                <a:schemeClr val="bg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Strip all footnote references and new lines in the fields, and the last table row with footnotes inside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length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presidents ) -1 );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 = Last Row (negative indexing)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 all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literal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([.]), { '[?]', new line, '- '}, {'','','-' }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Remove the blank column originally containing portraits and put president name into all rows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{Portrait,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{"Presidency (1)", "Party (1)"}, {Period,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solidFill>
                <a:schemeClr val="bg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	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{{ Party Name, 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{{ Party Name,		Colors }, { Democratic,   azur    }, { Republican, imperial red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Federalist,  	coral  }, { Whig,         yellow  }, { "Democratic-Republican", 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National Union, ocre   }, { Unaffiliated, gray 15 } 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								                   fill color, [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autofilter,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24" name="Titel 1">
            <a:extLst>
              <a:ext uri="{FF2B5EF4-FFF2-40B4-BE49-F238E27FC236}">
                <a16:creationId xmlns:a16="http://schemas.microsoft.com/office/drawing/2014/main" id="{1ECED126-0CB4-9143-B5A3-B024619D4638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CA" sz="2000" kern="1200" cap="none" baseline="0" noProof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Analyzing all Presidents in Wikipedia</a:t>
            </a:r>
            <a:endParaRPr lang="de-CH" dirty="0">
              <a:solidFill>
                <a:srgbClr val="3264C8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BAC324-D9D9-7D4C-8FA5-2E2922652BD5}"/>
              </a:ext>
            </a:extLst>
          </p:cNvPr>
          <p:cNvSpPr/>
          <p:nvPr/>
        </p:nvSpPr>
        <p:spPr>
          <a:xfrm>
            <a:off x="1606167" y="1135404"/>
            <a:ext cx="9457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Solution:  9 Statements         </a:t>
            </a: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(Optional formatting: 7 Statements)</a:t>
            </a: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1845000"/>
            <a:ext cx="11232000" cy="2664000"/>
          </a:xfrm>
        </p:spPr>
        <p:txBody>
          <a:bodyPr/>
          <a:lstStyle/>
          <a:p>
            <a:pPr algn="ctr"/>
            <a:r>
              <a:rPr lang="de-CH" sz="5400" dirty="0">
                <a:solidFill>
                  <a:srgbClr val="3264C8"/>
                </a:solidFill>
              </a:rPr>
              <a:t>B4P </a:t>
            </a:r>
            <a:br>
              <a:rPr lang="de-CH" sz="5400" dirty="0">
                <a:solidFill>
                  <a:srgbClr val="3264C8"/>
                </a:solidFill>
              </a:rPr>
            </a:br>
            <a:r>
              <a:rPr lang="de-CH" sz="5400" dirty="0">
                <a:solidFill>
                  <a:srgbClr val="3264C8"/>
                </a:solidFill>
              </a:rPr>
              <a:t>Real-World </a:t>
            </a:r>
            <a:br>
              <a:rPr lang="de-CH" sz="5400" dirty="0">
                <a:solidFill>
                  <a:srgbClr val="3264C8"/>
                </a:solidFill>
              </a:rPr>
            </a:br>
            <a:r>
              <a:rPr lang="de-CH" sz="5400" dirty="0">
                <a:solidFill>
                  <a:srgbClr val="3264C8"/>
                </a:solidFill>
              </a:rPr>
              <a:t>Use Cases</a:t>
            </a:r>
          </a:p>
        </p:txBody>
      </p:sp>
    </p:spTree>
    <p:extLst>
      <p:ext uri="{BB962C8B-B14F-4D97-AF65-F5344CB8AC3E}">
        <p14:creationId xmlns:p14="http://schemas.microsoft.com/office/powerpoint/2010/main" val="1365743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Strategic and Operational Use Cases</a:t>
            </a:r>
            <a:br>
              <a:rPr lang="en-US" dirty="0">
                <a:solidFill>
                  <a:srgbClr val="3264C8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B4P</a:t>
            </a:r>
            <a:endParaRPr lang="de-CH" dirty="0">
              <a:solidFill>
                <a:srgbClr val="3264C8"/>
              </a:solidFill>
            </a:endParaRPr>
          </a:p>
        </p:txBody>
      </p:sp>
      <p:sp>
        <p:nvSpPr>
          <p:cNvPr id="13" name="Rechteck 48">
            <a:extLst>
              <a:ext uri="{FF2B5EF4-FFF2-40B4-BE49-F238E27FC236}">
                <a16:creationId xmlns:a16="http://schemas.microsoft.com/office/drawing/2014/main" id="{274F6374-B3E9-4466-9F7B-361C9163D8CE}"/>
              </a:ext>
            </a:extLst>
          </p:cNvPr>
          <p:cNvSpPr/>
          <p:nvPr/>
        </p:nvSpPr>
        <p:spPr>
          <a:xfrm>
            <a:off x="480000" y="981000"/>
            <a:ext cx="5400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Strategic Use Cases</a:t>
            </a:r>
          </a:p>
        </p:txBody>
      </p:sp>
      <p:sp>
        <p:nvSpPr>
          <p:cNvPr id="14" name="Rechteck 48">
            <a:extLst>
              <a:ext uri="{FF2B5EF4-FFF2-40B4-BE49-F238E27FC236}">
                <a16:creationId xmlns:a16="http://schemas.microsoft.com/office/drawing/2014/main" id="{A66868E2-149C-4AD0-ABB6-085A8C282DD4}"/>
              </a:ext>
            </a:extLst>
          </p:cNvPr>
          <p:cNvSpPr/>
          <p:nvPr/>
        </p:nvSpPr>
        <p:spPr>
          <a:xfrm>
            <a:off x="6168000" y="981000"/>
            <a:ext cx="5400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Operational (Everyday Life) Use Cases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8866331-F030-432E-966A-EC75BF5DC707}"/>
              </a:ext>
            </a:extLst>
          </p:cNvPr>
          <p:cNvSpPr/>
          <p:nvPr/>
        </p:nvSpPr>
        <p:spPr>
          <a:xfrm>
            <a:off x="480000" y="1701000"/>
            <a:ext cx="5400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Business and Market Analytics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Processing big data collected from (empirical) market assessments to derive market trends, value-adding conclusions and outlooks.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Powerful analysis of financial and market data for your investment decisions.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Mergers and Acquisitions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Providing joint information analysis from both parties which (still) maintain two different databases and ways of working, ready for presentation.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Swift generation of new data structures and database based on multiple legacy databases helpful for the business integration process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Big Data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Extract the most essential information from raw big data collections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 Integrity Verification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Analyze financial, logistics, operational and CRM data for integrity and validity.  Generate lists of suspected shortcomings and correct them. 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Engineering and Technical Applications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Analyze simulation results and identify information patterns of interest.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Analyze commonalities of multiple bills of material.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Automatic documentation compilation and staging of software projects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(Example: Complete B4P online documentation created with B4P)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0DDA4C17-8297-4D4B-B5DE-FD46365A65FA}"/>
              </a:ext>
            </a:extLst>
          </p:cNvPr>
          <p:cNvSpPr/>
          <p:nvPr/>
        </p:nvSpPr>
        <p:spPr>
          <a:xfrm>
            <a:off x="6168000" y="1701000"/>
            <a:ext cx="5400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Efficient Reporting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Collect and condense large base data in order to extract essential information required for periodic reporting and presentation.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Validation: Compare the data with rules, best practice patterns, etc.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Identify all potential deviations and help to explain abnormalities effectively towards senior management.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Complement or enrich the data with supporting information.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Provide the data in a form so using Excel is the final step to do the creativity work, e.g. making convincing charts.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Repeating Procedures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Save significant working time by automating repeating work patterns where Excel is used to collect, compile and analyze data.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Benefit: Saving time and making significantly less mistakes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and Track Key Performance Indicators (KPI)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Gather data from different sources, validate and provide updated KPI's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Highlight root causes of possible abnormalities (e.g. discontinuities)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Leverage Information Awareness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an information environment where you are alerted in an early phase in case of any abnormalities or changes of particular interest.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6459C2E-5401-4E44-B610-842D1FDE033C}"/>
              </a:ext>
            </a:extLst>
          </p:cNvPr>
          <p:cNvSpPr/>
          <p:nvPr/>
        </p:nvSpPr>
        <p:spPr>
          <a:xfrm>
            <a:off x="480000" y="6111285"/>
            <a:ext cx="11232000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Reliable data analytics generates the correct conclusions 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giving your business the critical competitive advantage</a:t>
            </a:r>
          </a:p>
        </p:txBody>
      </p:sp>
    </p:spTree>
    <p:extLst>
      <p:ext uri="{BB962C8B-B14F-4D97-AF65-F5344CB8AC3E}">
        <p14:creationId xmlns:p14="http://schemas.microsoft.com/office/powerpoint/2010/main" val="4278529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1048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Real-world Use Case #1</a:t>
            </a:r>
            <a:br>
              <a:rPr lang="en-US" dirty="0"/>
            </a:br>
            <a:r>
              <a:rPr lang="en-US" dirty="0">
                <a:solidFill>
                  <a:srgbClr val="3264C8"/>
                </a:solidFill>
              </a:rPr>
              <a:t>Integrate corporate data from 20 branch offices worldwide</a:t>
            </a:r>
            <a:endParaRPr lang="de-CH" dirty="0">
              <a:solidFill>
                <a:srgbClr val="3264C8"/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2061000"/>
            <a:ext cx="1800200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99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966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550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87118"/>
            <a:ext cx="1727568" cy="621883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206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78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97036"/>
            <a:ext cx="1728448" cy="126014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858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97036"/>
            <a:ext cx="1727568" cy="190796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87119"/>
            <a:ext cx="1727568" cy="3175508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5013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84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110577"/>
            <a:ext cx="1727568" cy="380369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73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845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93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565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77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97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213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501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357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213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85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845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565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212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717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933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221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77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933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4005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932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653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725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725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869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437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612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73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157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72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517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73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93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77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237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93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602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357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77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445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201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165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125163"/>
            <a:ext cx="2409845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chemeClr val="tx1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664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445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4005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85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165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565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revolving, </a:t>
            </a:r>
            <a:b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the user and the B4P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93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206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355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/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437000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620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914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731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609481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81962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118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ERP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Site 1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ERP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Site 2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Real-world Use Case #2</a:t>
            </a:r>
            <a:br>
              <a:rPr lang="en-US" dirty="0"/>
            </a:br>
            <a:r>
              <a:rPr lang="en-US" dirty="0">
                <a:solidFill>
                  <a:srgbClr val="3264C8"/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Xchg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63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B4P Data Integration and Analytics Engine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992000" y="1411722"/>
            <a:ext cx="194175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56875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347003" y="1390175"/>
            <a:ext cx="311699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600" dirty="0">
                <a:latin typeface="+mj-lt"/>
              </a:rPr>
              <a:t>B4P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584762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 dirty="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800762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6016762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232762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 dirty="0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 dirty="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 dirty="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 dirty="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 dirty="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 dirty="0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 dirty="0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584762"/>
            <a:ext cx="326467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 dirty="0"/>
              <a:t>Excel,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800762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 dirty="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6016762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 dirty="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232762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 dirty="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1992000" y="5517000"/>
            <a:ext cx="7516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 dirty="0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686983"/>
            <a:ext cx="164034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  <a:p>
            <a:r>
              <a:rPr lang="en-US" dirty="0"/>
              <a:t>and Formats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A6A6A6"/>
                  </a:solidFill>
                </a:rPr>
                <a:t>X</a:t>
              </a:r>
              <a:endParaRPr lang="en-US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55433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916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916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Real-world Use Case #3</a:t>
            </a:r>
            <a:br>
              <a:rPr lang="en-US" dirty="0"/>
            </a:br>
            <a:r>
              <a:rPr lang="en-US" dirty="0">
                <a:solidFill>
                  <a:srgbClr val="3264C8"/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2060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806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268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2096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988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564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589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268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996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3068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953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924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500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932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4004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4004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4148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788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508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436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5012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5156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5156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372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996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788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Xchg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4076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4180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4110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3145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356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4004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356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4209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5084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233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988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772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2060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2132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2132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276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564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852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708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924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356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644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716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708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572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940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Output: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4148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5012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6165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772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772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3068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860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5156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31699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hteck: abgerundete Ecken 14">
            <a:extLst>
              <a:ext uri="{FF2B5EF4-FFF2-40B4-BE49-F238E27FC236}">
                <a16:creationId xmlns:a16="http://schemas.microsoft.com/office/drawing/2014/main" id="{7ECECA5C-2E2C-0F4D-8CD3-3000FA991110}"/>
              </a:ext>
            </a:extLst>
          </p:cNvPr>
          <p:cNvSpPr/>
          <p:nvPr/>
        </p:nvSpPr>
        <p:spPr>
          <a:xfrm>
            <a:off x="690039" y="4363879"/>
            <a:ext cx="10656000" cy="717944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3" name="Flussdiagramm: Dokument 102">
            <a:extLst>
              <a:ext uri="{FF2B5EF4-FFF2-40B4-BE49-F238E27FC236}">
                <a16:creationId xmlns:a16="http://schemas.microsoft.com/office/drawing/2014/main" id="{CA034B1A-61A6-40A2-A13A-F784947822AE}"/>
              </a:ext>
            </a:extLst>
          </p:cNvPr>
          <p:cNvSpPr/>
          <p:nvPr/>
        </p:nvSpPr>
        <p:spPr>
          <a:xfrm>
            <a:off x="4440000" y="321266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Real-world Use Case #4</a:t>
            </a:r>
            <a:br>
              <a:rPr lang="en-US" dirty="0"/>
            </a:br>
            <a:r>
              <a:rPr lang="en-US" dirty="0">
                <a:solidFill>
                  <a:srgbClr val="3264C8"/>
                </a:solidFill>
              </a:rPr>
              <a:t>Merger and Acquisition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696000" y="242066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Customer Relation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Mgt Database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5" name="Flussdiagramm: Dokument 94">
            <a:extLst>
              <a:ext uri="{FF2B5EF4-FFF2-40B4-BE49-F238E27FC236}">
                <a16:creationId xmlns:a16="http://schemas.microsoft.com/office/drawing/2014/main" id="{13A58FF8-E809-49A3-8399-E06B75341DED}"/>
              </a:ext>
            </a:extLst>
          </p:cNvPr>
          <p:cNvSpPr/>
          <p:nvPr/>
        </p:nvSpPr>
        <p:spPr>
          <a:xfrm>
            <a:off x="2424000" y="242066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Product Portfolio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Prod Mgt Database</a:t>
            </a:r>
          </a:p>
        </p:txBody>
      </p:sp>
      <p:sp>
        <p:nvSpPr>
          <p:cNvPr id="98" name="Flussdiagramm: Dokument 97">
            <a:extLst>
              <a:ext uri="{FF2B5EF4-FFF2-40B4-BE49-F238E27FC236}">
                <a16:creationId xmlns:a16="http://schemas.microsoft.com/office/drawing/2014/main" id="{9C9E274D-FE9A-43C3-95FE-D2B5975ECDEB}"/>
              </a:ext>
            </a:extLst>
          </p:cNvPr>
          <p:cNvSpPr/>
          <p:nvPr/>
        </p:nvSpPr>
        <p:spPr>
          <a:xfrm>
            <a:off x="9767824" y="242066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Product Portfolio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Prod Mgt Database</a:t>
            </a:r>
          </a:p>
        </p:txBody>
      </p:sp>
      <p:sp>
        <p:nvSpPr>
          <p:cNvPr id="100" name="Flussdiagramm: Dokument 99">
            <a:extLst>
              <a:ext uri="{FF2B5EF4-FFF2-40B4-BE49-F238E27FC236}">
                <a16:creationId xmlns:a16="http://schemas.microsoft.com/office/drawing/2014/main" id="{E440C831-87EC-4F50-A50C-2D09AEB1668A}"/>
              </a:ext>
            </a:extLst>
          </p:cNvPr>
          <p:cNvSpPr/>
          <p:nvPr/>
        </p:nvSpPr>
        <p:spPr>
          <a:xfrm>
            <a:off x="8040000" y="242066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Customer Relation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Mgt Database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1" name="Flussdiagramm: Dokument 100">
            <a:extLst>
              <a:ext uri="{FF2B5EF4-FFF2-40B4-BE49-F238E27FC236}">
                <a16:creationId xmlns:a16="http://schemas.microsoft.com/office/drawing/2014/main" id="{F1B6B876-671A-4DD4-9AC9-4316845833A0}"/>
              </a:ext>
            </a:extLst>
          </p:cNvPr>
          <p:cNvSpPr/>
          <p:nvPr/>
        </p:nvSpPr>
        <p:spPr>
          <a:xfrm>
            <a:off x="4296000" y="335666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Alignment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Sheets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2" name="Flussdiagramm: Zentralspeicher 101">
            <a:extLst>
              <a:ext uri="{FF2B5EF4-FFF2-40B4-BE49-F238E27FC236}">
                <a16:creationId xmlns:a16="http://schemas.microsoft.com/office/drawing/2014/main" id="{8EEDDA7A-3C23-40C0-BE90-ABA55EB7BCF0}"/>
              </a:ext>
            </a:extLst>
          </p:cNvPr>
          <p:cNvSpPr/>
          <p:nvPr/>
        </p:nvSpPr>
        <p:spPr>
          <a:xfrm>
            <a:off x="5376664" y="342874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5" name="Flussdiagramm: Dokument 104">
            <a:extLst>
              <a:ext uri="{FF2B5EF4-FFF2-40B4-BE49-F238E27FC236}">
                <a16:creationId xmlns:a16="http://schemas.microsoft.com/office/drawing/2014/main" id="{4F940C67-0C29-4F41-8CC9-3981C1BB371F}"/>
              </a:ext>
            </a:extLst>
          </p:cNvPr>
          <p:cNvSpPr/>
          <p:nvPr/>
        </p:nvSpPr>
        <p:spPr>
          <a:xfrm>
            <a:off x="6239824" y="335666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Triage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Rules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6" name="Flussdiagramm: Zentralspeicher 105">
            <a:extLst>
              <a:ext uri="{FF2B5EF4-FFF2-40B4-BE49-F238E27FC236}">
                <a16:creationId xmlns:a16="http://schemas.microsoft.com/office/drawing/2014/main" id="{F4D9FBC0-AA1B-4FA1-8BF2-EF237CBF468C}"/>
              </a:ext>
            </a:extLst>
          </p:cNvPr>
          <p:cNvSpPr/>
          <p:nvPr/>
        </p:nvSpPr>
        <p:spPr>
          <a:xfrm>
            <a:off x="7320488" y="342874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8" name="B4P">
            <a:extLst>
              <a:ext uri="{FF2B5EF4-FFF2-40B4-BE49-F238E27FC236}">
                <a16:creationId xmlns:a16="http://schemas.microsoft.com/office/drawing/2014/main" id="{0C909434-86DA-4E59-9466-23F864867562}"/>
              </a:ext>
            </a:extLst>
          </p:cNvPr>
          <p:cNvSpPr txBox="1"/>
          <p:nvPr/>
        </p:nvSpPr>
        <p:spPr>
          <a:xfrm>
            <a:off x="5573757" y="4509000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cxnSp>
        <p:nvCxnSpPr>
          <p:cNvPr id="113" name="Gerade Verbindung mit Pfeil 112">
            <a:extLst>
              <a:ext uri="{FF2B5EF4-FFF2-40B4-BE49-F238E27FC236}">
                <a16:creationId xmlns:a16="http://schemas.microsoft.com/office/drawing/2014/main" id="{D4BB2405-6CFB-4039-9FB2-D720D21BA112}"/>
              </a:ext>
            </a:extLst>
          </p:cNvPr>
          <p:cNvCxnSpPr>
            <a:cxnSpLocks/>
            <a:stCxn id="101" idx="2"/>
          </p:cNvCxnSpPr>
          <p:nvPr/>
        </p:nvCxnSpPr>
        <p:spPr>
          <a:xfrm>
            <a:off x="5088088" y="3894427"/>
            <a:ext cx="0" cy="470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rade Verbindung mit Pfeil 113">
            <a:extLst>
              <a:ext uri="{FF2B5EF4-FFF2-40B4-BE49-F238E27FC236}">
                <a16:creationId xmlns:a16="http://schemas.microsoft.com/office/drawing/2014/main" id="{F17FBB31-B75B-4B91-8C6F-1FA5256C8DB5}"/>
              </a:ext>
            </a:extLst>
          </p:cNvPr>
          <p:cNvCxnSpPr>
            <a:cxnSpLocks/>
            <a:stCxn id="105" idx="2"/>
          </p:cNvCxnSpPr>
          <p:nvPr/>
        </p:nvCxnSpPr>
        <p:spPr>
          <a:xfrm>
            <a:off x="7031912" y="3894427"/>
            <a:ext cx="0" cy="470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Gerade Verbindung mit Pfeil 114">
            <a:extLst>
              <a:ext uri="{FF2B5EF4-FFF2-40B4-BE49-F238E27FC236}">
                <a16:creationId xmlns:a16="http://schemas.microsoft.com/office/drawing/2014/main" id="{E380BD29-9A04-4CC4-9741-BA9D12E62682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1488088" y="2958427"/>
            <a:ext cx="0" cy="1406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15FE5FA-7659-4828-9BA2-AA85BD51095B}"/>
              </a:ext>
            </a:extLst>
          </p:cNvPr>
          <p:cNvCxnSpPr>
            <a:cxnSpLocks/>
            <a:stCxn id="95" idx="2"/>
          </p:cNvCxnSpPr>
          <p:nvPr/>
        </p:nvCxnSpPr>
        <p:spPr>
          <a:xfrm>
            <a:off x="3216088" y="2958427"/>
            <a:ext cx="0" cy="1406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Gerade Verbindung mit Pfeil 116">
            <a:extLst>
              <a:ext uri="{FF2B5EF4-FFF2-40B4-BE49-F238E27FC236}">
                <a16:creationId xmlns:a16="http://schemas.microsoft.com/office/drawing/2014/main" id="{B33344A8-A68B-416E-B257-20B12514D838}"/>
              </a:ext>
            </a:extLst>
          </p:cNvPr>
          <p:cNvCxnSpPr>
            <a:cxnSpLocks/>
            <a:stCxn id="100" idx="2"/>
          </p:cNvCxnSpPr>
          <p:nvPr/>
        </p:nvCxnSpPr>
        <p:spPr>
          <a:xfrm>
            <a:off x="8832088" y="2958427"/>
            <a:ext cx="0" cy="1406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 Verbindung mit Pfeil 117">
            <a:extLst>
              <a:ext uri="{FF2B5EF4-FFF2-40B4-BE49-F238E27FC236}">
                <a16:creationId xmlns:a16="http://schemas.microsoft.com/office/drawing/2014/main" id="{0BF1DB8B-618A-4B5A-A23E-E8D099A8F51D}"/>
              </a:ext>
            </a:extLst>
          </p:cNvPr>
          <p:cNvCxnSpPr>
            <a:cxnSpLocks/>
            <a:stCxn id="98" idx="2"/>
          </p:cNvCxnSpPr>
          <p:nvPr/>
        </p:nvCxnSpPr>
        <p:spPr>
          <a:xfrm>
            <a:off x="10559912" y="2958427"/>
            <a:ext cx="0" cy="1406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Flussdiagramm: Dokument 119">
            <a:extLst>
              <a:ext uri="{FF2B5EF4-FFF2-40B4-BE49-F238E27FC236}">
                <a16:creationId xmlns:a16="http://schemas.microsoft.com/office/drawing/2014/main" id="{2909C537-0592-43B4-8E2E-8DA389143755}"/>
              </a:ext>
            </a:extLst>
          </p:cNvPr>
          <p:cNvSpPr/>
          <p:nvPr/>
        </p:nvSpPr>
        <p:spPr>
          <a:xfrm>
            <a:off x="3359824" y="5660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Joint CRM Reports</a:t>
            </a:r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4E1A9DD5-A269-4AF5-BCAC-46705DB9C568}"/>
              </a:ext>
            </a:extLst>
          </p:cNvPr>
          <p:cNvSpPr/>
          <p:nvPr/>
        </p:nvSpPr>
        <p:spPr>
          <a:xfrm>
            <a:off x="5231824" y="5660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Joint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Projects</a:t>
            </a:r>
          </a:p>
        </p:txBody>
      </p:sp>
      <p:sp>
        <p:nvSpPr>
          <p:cNvPr id="122" name="Flussdiagramm: Dokument 121">
            <a:extLst>
              <a:ext uri="{FF2B5EF4-FFF2-40B4-BE49-F238E27FC236}">
                <a16:creationId xmlns:a16="http://schemas.microsoft.com/office/drawing/2014/main" id="{F9D302ED-460E-4939-A43F-57BC52502EF5}"/>
              </a:ext>
            </a:extLst>
          </p:cNvPr>
          <p:cNvSpPr/>
          <p:nvPr/>
        </p:nvSpPr>
        <p:spPr>
          <a:xfrm>
            <a:off x="7103648" y="5661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Joint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Portfolio</a:t>
            </a:r>
          </a:p>
        </p:txBody>
      </p:sp>
      <p:sp>
        <p:nvSpPr>
          <p:cNvPr id="123" name="Flussdiagramm: Dokument 122">
            <a:extLst>
              <a:ext uri="{FF2B5EF4-FFF2-40B4-BE49-F238E27FC236}">
                <a16:creationId xmlns:a16="http://schemas.microsoft.com/office/drawing/2014/main" id="{4123D8A9-6358-41CF-9D00-81881D2A6F6F}"/>
              </a:ext>
            </a:extLst>
          </p:cNvPr>
          <p:cNvSpPr/>
          <p:nvPr/>
        </p:nvSpPr>
        <p:spPr>
          <a:xfrm>
            <a:off x="8976000" y="566116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Overlaps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Duplications</a:t>
            </a:r>
          </a:p>
        </p:txBody>
      </p:sp>
      <p:cxnSp>
        <p:nvCxnSpPr>
          <p:cNvPr id="124" name="Gerade Verbindung mit Pfeil 123">
            <a:extLst>
              <a:ext uri="{FF2B5EF4-FFF2-40B4-BE49-F238E27FC236}">
                <a16:creationId xmlns:a16="http://schemas.microsoft.com/office/drawing/2014/main" id="{D9B6E76C-2356-4FC2-9469-534864F83BDA}"/>
              </a:ext>
            </a:extLst>
          </p:cNvPr>
          <p:cNvCxnSpPr>
            <a:cxnSpLocks/>
            <a:endCxn id="120" idx="0"/>
          </p:cNvCxnSpPr>
          <p:nvPr/>
        </p:nvCxnSpPr>
        <p:spPr>
          <a:xfrm>
            <a:off x="4151912" y="5084832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 Verbindung mit Pfeil 124">
            <a:extLst>
              <a:ext uri="{FF2B5EF4-FFF2-40B4-BE49-F238E27FC236}">
                <a16:creationId xmlns:a16="http://schemas.microsoft.com/office/drawing/2014/main" id="{0ED3B875-B882-413A-AB1C-48B859EFF913}"/>
              </a:ext>
            </a:extLst>
          </p:cNvPr>
          <p:cNvCxnSpPr>
            <a:cxnSpLocks/>
          </p:cNvCxnSpPr>
          <p:nvPr/>
        </p:nvCxnSpPr>
        <p:spPr>
          <a:xfrm>
            <a:off x="6024000" y="5084832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 Verbindung mit Pfeil 125">
            <a:extLst>
              <a:ext uri="{FF2B5EF4-FFF2-40B4-BE49-F238E27FC236}">
                <a16:creationId xmlns:a16="http://schemas.microsoft.com/office/drawing/2014/main" id="{F66C799D-175F-4B2B-A060-990334084885}"/>
              </a:ext>
            </a:extLst>
          </p:cNvPr>
          <p:cNvCxnSpPr>
            <a:cxnSpLocks/>
          </p:cNvCxnSpPr>
          <p:nvPr/>
        </p:nvCxnSpPr>
        <p:spPr>
          <a:xfrm>
            <a:off x="7896088" y="5084832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E2F55B90-7F68-4DEC-AB80-68364415FB14}"/>
              </a:ext>
            </a:extLst>
          </p:cNvPr>
          <p:cNvCxnSpPr>
            <a:cxnSpLocks/>
          </p:cNvCxnSpPr>
          <p:nvPr/>
        </p:nvCxnSpPr>
        <p:spPr>
          <a:xfrm>
            <a:off x="9768000" y="5084832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hteck 128">
            <a:extLst>
              <a:ext uri="{FF2B5EF4-FFF2-40B4-BE49-F238E27FC236}">
                <a16:creationId xmlns:a16="http://schemas.microsoft.com/office/drawing/2014/main" id="{64EB9701-124F-4C9B-A0CC-836507F07C19}"/>
              </a:ext>
            </a:extLst>
          </p:cNvPr>
          <p:cNvSpPr/>
          <p:nvPr/>
        </p:nvSpPr>
        <p:spPr>
          <a:xfrm>
            <a:off x="696000" y="1988832"/>
            <a:ext cx="3312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 Entity 1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0" name="Rechteck 129">
            <a:extLst>
              <a:ext uri="{FF2B5EF4-FFF2-40B4-BE49-F238E27FC236}">
                <a16:creationId xmlns:a16="http://schemas.microsoft.com/office/drawing/2014/main" id="{3622DEBD-00A2-45E7-AA02-0E104CAAE990}"/>
              </a:ext>
            </a:extLst>
          </p:cNvPr>
          <p:cNvSpPr/>
          <p:nvPr/>
        </p:nvSpPr>
        <p:spPr>
          <a:xfrm>
            <a:off x="8040000" y="1988832"/>
            <a:ext cx="3312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 Entity 2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1" name="Rechteck 130">
            <a:extLst>
              <a:ext uri="{FF2B5EF4-FFF2-40B4-BE49-F238E27FC236}">
                <a16:creationId xmlns:a16="http://schemas.microsoft.com/office/drawing/2014/main" id="{8F04830D-CCCE-4FE5-B673-4CCDDBCF07EF}"/>
              </a:ext>
            </a:extLst>
          </p:cNvPr>
          <p:cNvSpPr/>
          <p:nvPr/>
        </p:nvSpPr>
        <p:spPr>
          <a:xfrm>
            <a:off x="4224000" y="1988832"/>
            <a:ext cx="3672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Merging + Alignment Guidelines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2" name="Rechteck 131">
            <a:extLst>
              <a:ext uri="{FF2B5EF4-FFF2-40B4-BE49-F238E27FC236}">
                <a16:creationId xmlns:a16="http://schemas.microsoft.com/office/drawing/2014/main" id="{BB394779-3D84-4163-AF58-0E05ACFC0DCA}"/>
              </a:ext>
            </a:extLst>
          </p:cNvPr>
          <p:cNvSpPr/>
          <p:nvPr/>
        </p:nvSpPr>
        <p:spPr>
          <a:xfrm>
            <a:off x="6240000" y="2780832"/>
            <a:ext cx="15840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Identifies and resolves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duplications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3" name="Rechteck 132">
            <a:extLst>
              <a:ext uri="{FF2B5EF4-FFF2-40B4-BE49-F238E27FC236}">
                <a16:creationId xmlns:a16="http://schemas.microsoft.com/office/drawing/2014/main" id="{041FC569-E73B-4965-91B1-8D6CB70EB520}"/>
              </a:ext>
            </a:extLst>
          </p:cNvPr>
          <p:cNvSpPr/>
          <p:nvPr/>
        </p:nvSpPr>
        <p:spPr>
          <a:xfrm>
            <a:off x="4440000" y="2780832"/>
            <a:ext cx="15840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Adapt data to fit into a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common baseline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4" name="Rechteck 133">
            <a:extLst>
              <a:ext uri="{FF2B5EF4-FFF2-40B4-BE49-F238E27FC236}">
                <a16:creationId xmlns:a16="http://schemas.microsoft.com/office/drawing/2014/main" id="{B5CA2C5A-B63D-4A4F-8DE0-BDB0E99FFB2B}"/>
              </a:ext>
            </a:extLst>
          </p:cNvPr>
          <p:cNvSpPr/>
          <p:nvPr/>
        </p:nvSpPr>
        <p:spPr>
          <a:xfrm>
            <a:off x="696000" y="1268832"/>
            <a:ext cx="107280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During the business integration, the two organization, even their individual sites will continue using their information repositories for a certain time until the business integration process has been finalized.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5" name="Flussdiagramm: Dokument 134">
            <a:extLst>
              <a:ext uri="{FF2B5EF4-FFF2-40B4-BE49-F238E27FC236}">
                <a16:creationId xmlns:a16="http://schemas.microsoft.com/office/drawing/2014/main" id="{87526E51-4532-4CC5-9737-4C8674D54649}"/>
              </a:ext>
            </a:extLst>
          </p:cNvPr>
          <p:cNvSpPr/>
          <p:nvPr/>
        </p:nvSpPr>
        <p:spPr>
          <a:xfrm>
            <a:off x="1488000" y="5660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Joint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Outlooks</a:t>
            </a:r>
          </a:p>
        </p:txBody>
      </p:sp>
      <p:cxnSp>
        <p:nvCxnSpPr>
          <p:cNvPr id="136" name="Gerade Verbindung mit Pfeil 135">
            <a:extLst>
              <a:ext uri="{FF2B5EF4-FFF2-40B4-BE49-F238E27FC236}">
                <a16:creationId xmlns:a16="http://schemas.microsoft.com/office/drawing/2014/main" id="{558E1944-74F7-42F9-9E95-180CE639B324}"/>
              </a:ext>
            </a:extLst>
          </p:cNvPr>
          <p:cNvCxnSpPr>
            <a:cxnSpLocks/>
            <a:endCxn id="135" idx="0"/>
          </p:cNvCxnSpPr>
          <p:nvPr/>
        </p:nvCxnSpPr>
        <p:spPr>
          <a:xfrm>
            <a:off x="2280088" y="5084832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2005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Richards MS MD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rmrich5 (at) gmail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zur Bonsen MS MBA</a:t>
            </a: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bluewin .ch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2021-05-30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(B4P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(B4P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46223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B4PDOCU.START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B4PDOCU.STOP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function__sqrt(int bias, Token_List&amp; p, Token_Entry&amp; ret_val)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Docu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Docu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B4P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B4P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Revolving ToC</a:t>
            </a: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ToC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B4P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style.css, PDF, etc.) are moved to the staging area, ready for one-mouseclick publication on the Internet: 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B4P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00000" y="12201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00000" y="18681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B4P Data Integration and Analytics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00000" y="37589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00000" y="25298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00000" y="31915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114851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Table of Contents</a:t>
            </a:r>
            <a:br>
              <a:rPr lang="en-US" dirty="0">
                <a:solidFill>
                  <a:srgbClr val="3264C8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B4P</a:t>
            </a:r>
            <a:endParaRPr lang="de-CH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840000" y="1485000"/>
            <a:ext cx="2160000" cy="122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840000" y="2997000"/>
            <a:ext cx="2160000" cy="16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SAS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840000" y="4941000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3144000" y="6093000"/>
            <a:ext cx="8208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3144000" y="4365000"/>
            <a:ext cx="8208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Resulting code cannot be understood, shared, managed,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3144000" y="2421000"/>
            <a:ext cx="8208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3144000" y="1557000"/>
            <a:ext cx="7920000" cy="86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Adequate for only simple, small tasks. 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Coding becomes cumbersome if problems are more complex.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3144000" y="2997000"/>
            <a:ext cx="784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skills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3144000" y="5013000"/>
            <a:ext cx="7344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end up depending on them, and you need to repeatedly convince your boss that the updates are worth the money.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10080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Current analytics automation tools are </a:t>
            </a:r>
            <a:br>
              <a:rPr lang="en-US" dirty="0">
                <a:solidFill>
                  <a:srgbClr val="3264C8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complex, expensive, and unreliable</a:t>
            </a:r>
            <a:endParaRPr lang="de-CH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843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hteck: abgerundete Ecken 14">
            <a:extLst>
              <a:ext uri="{FF2B5EF4-FFF2-40B4-BE49-F238E27FC236}">
                <a16:creationId xmlns:a16="http://schemas.microsoft.com/office/drawing/2014/main" id="{34DFA380-89E3-5E4B-88CA-296E5E2B95F4}"/>
              </a:ext>
            </a:extLst>
          </p:cNvPr>
          <p:cNvSpPr/>
          <p:nvPr/>
        </p:nvSpPr>
        <p:spPr>
          <a:xfrm>
            <a:off x="1416000" y="2543310"/>
            <a:ext cx="9432000" cy="2703555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 </a:t>
            </a:r>
            <a:br>
              <a:rPr lang="en-US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B4P Integration and Analytics Engine </a:t>
            </a:r>
            <a:br>
              <a:rPr lang="en-US" dirty="0">
                <a:solidFill>
                  <a:srgbClr val="3264C8"/>
                </a:solidFill>
              </a:rPr>
            </a:b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3216705" y="1413000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0" name="Pfeil: nach rechts 95">
            <a:extLst>
              <a:ext uri="{FF2B5EF4-FFF2-40B4-BE49-F238E27FC236}">
                <a16:creationId xmlns:a16="http://schemas.microsoft.com/office/drawing/2014/main" id="{D14FB9C0-DA75-0B49-8BBF-0DD4FA010EDB}"/>
              </a:ext>
            </a:extLst>
          </p:cNvPr>
          <p:cNvSpPr/>
          <p:nvPr/>
        </p:nvSpPr>
        <p:spPr>
          <a:xfrm rot="5400000">
            <a:off x="5718821" y="203079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Rectangle 79">
            <a:extLst>
              <a:ext uri="{FF2B5EF4-FFF2-40B4-BE49-F238E27FC236}">
                <a16:creationId xmlns:a16="http://schemas.microsoft.com/office/drawing/2014/main" id="{EE959F03-8282-D94F-B482-D68727801A53}"/>
              </a:ext>
            </a:extLst>
          </p:cNvPr>
          <p:cNvSpPr/>
          <p:nvPr/>
        </p:nvSpPr>
        <p:spPr>
          <a:xfrm>
            <a:off x="6432291" y="5874099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2" name="Rechteck 48">
            <a:extLst>
              <a:ext uri="{FF2B5EF4-FFF2-40B4-BE49-F238E27FC236}">
                <a16:creationId xmlns:a16="http://schemas.microsoft.com/office/drawing/2014/main" id="{C02B1646-4056-5849-95A3-94652D6F000C}"/>
              </a:ext>
            </a:extLst>
          </p:cNvPr>
          <p:cNvSpPr/>
          <p:nvPr/>
        </p:nvSpPr>
        <p:spPr>
          <a:xfrm>
            <a:off x="1612462" y="3269518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63" name="Rechteck 49">
            <a:extLst>
              <a:ext uri="{FF2B5EF4-FFF2-40B4-BE49-F238E27FC236}">
                <a16:creationId xmlns:a16="http://schemas.microsoft.com/office/drawing/2014/main" id="{AF821C35-7DC3-A746-9765-044F67DE5DBD}"/>
              </a:ext>
            </a:extLst>
          </p:cNvPr>
          <p:cNvSpPr/>
          <p:nvPr/>
        </p:nvSpPr>
        <p:spPr>
          <a:xfrm>
            <a:off x="3916462" y="3261899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64" name="Rechteck 50">
            <a:extLst>
              <a:ext uri="{FF2B5EF4-FFF2-40B4-BE49-F238E27FC236}">
                <a16:creationId xmlns:a16="http://schemas.microsoft.com/office/drawing/2014/main" id="{9946B06B-FFC7-0045-93CD-B5FE80873715}"/>
              </a:ext>
            </a:extLst>
          </p:cNvPr>
          <p:cNvSpPr/>
          <p:nvPr/>
        </p:nvSpPr>
        <p:spPr>
          <a:xfrm>
            <a:off x="7372462" y="3251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165" name="Rechteck 51">
            <a:extLst>
              <a:ext uri="{FF2B5EF4-FFF2-40B4-BE49-F238E27FC236}">
                <a16:creationId xmlns:a16="http://schemas.microsoft.com/office/drawing/2014/main" id="{BF575B05-F4BB-914B-8CD9-10417216B9FD}"/>
              </a:ext>
            </a:extLst>
          </p:cNvPr>
          <p:cNvSpPr/>
          <p:nvPr/>
        </p:nvSpPr>
        <p:spPr>
          <a:xfrm>
            <a:off x="9676462" y="32619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66" name="Gleichschenkliges Dreieck 52">
            <a:extLst>
              <a:ext uri="{FF2B5EF4-FFF2-40B4-BE49-F238E27FC236}">
                <a16:creationId xmlns:a16="http://schemas.microsoft.com/office/drawing/2014/main" id="{F2106078-7B0D-9841-90F1-AD2F8C5581D0}"/>
              </a:ext>
            </a:extLst>
          </p:cNvPr>
          <p:cNvSpPr/>
          <p:nvPr/>
        </p:nvSpPr>
        <p:spPr>
          <a:xfrm rot="5400000">
            <a:off x="2548462" y="3395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7" name="Gleichschenkliges Dreieck 53">
            <a:extLst>
              <a:ext uri="{FF2B5EF4-FFF2-40B4-BE49-F238E27FC236}">
                <a16:creationId xmlns:a16="http://schemas.microsoft.com/office/drawing/2014/main" id="{3944E1B2-5F66-044F-A9D9-682A17697FD4}"/>
              </a:ext>
            </a:extLst>
          </p:cNvPr>
          <p:cNvSpPr/>
          <p:nvPr/>
        </p:nvSpPr>
        <p:spPr>
          <a:xfrm rot="5400000">
            <a:off x="7131279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8" name="Gleichschenkliges Dreieck 54">
            <a:extLst>
              <a:ext uri="{FF2B5EF4-FFF2-40B4-BE49-F238E27FC236}">
                <a16:creationId xmlns:a16="http://schemas.microsoft.com/office/drawing/2014/main" id="{32154DF8-11D2-C14B-8B5E-B113DFA8CBDD}"/>
              </a:ext>
            </a:extLst>
          </p:cNvPr>
          <p:cNvSpPr/>
          <p:nvPr/>
        </p:nvSpPr>
        <p:spPr>
          <a:xfrm rot="5400000">
            <a:off x="946046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169" name="Gerade Verbindung mit Pfeil 55">
            <a:extLst>
              <a:ext uri="{FF2B5EF4-FFF2-40B4-BE49-F238E27FC236}">
                <a16:creationId xmlns:a16="http://schemas.microsoft.com/office/drawing/2014/main" id="{004DD720-6051-7242-A928-1004A256AB49}"/>
              </a:ext>
            </a:extLst>
          </p:cNvPr>
          <p:cNvCxnSpPr>
            <a:cxnSpLocks/>
          </p:cNvCxnSpPr>
          <p:nvPr/>
        </p:nvCxnSpPr>
        <p:spPr>
          <a:xfrm>
            <a:off x="1612462" y="3179213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hteck 58">
            <a:extLst>
              <a:ext uri="{FF2B5EF4-FFF2-40B4-BE49-F238E27FC236}">
                <a16:creationId xmlns:a16="http://schemas.microsoft.com/office/drawing/2014/main" id="{05354DCC-6A13-9348-9B5A-D90DE0EB1DBA}"/>
              </a:ext>
            </a:extLst>
          </p:cNvPr>
          <p:cNvSpPr/>
          <p:nvPr/>
        </p:nvSpPr>
        <p:spPr>
          <a:xfrm>
            <a:off x="2764462" y="3261899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188" name="Gleichschenkliges Dreieck 59">
            <a:extLst>
              <a:ext uri="{FF2B5EF4-FFF2-40B4-BE49-F238E27FC236}">
                <a16:creationId xmlns:a16="http://schemas.microsoft.com/office/drawing/2014/main" id="{979FD7E3-86DE-D74A-9ED0-576E99D702B9}"/>
              </a:ext>
            </a:extLst>
          </p:cNvPr>
          <p:cNvSpPr/>
          <p:nvPr/>
        </p:nvSpPr>
        <p:spPr>
          <a:xfrm rot="5400000">
            <a:off x="370046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89" name="Rechteck 65">
            <a:extLst>
              <a:ext uri="{FF2B5EF4-FFF2-40B4-BE49-F238E27FC236}">
                <a16:creationId xmlns:a16="http://schemas.microsoft.com/office/drawing/2014/main" id="{2049C425-3E06-D24B-8F6E-039587387B01}"/>
              </a:ext>
            </a:extLst>
          </p:cNvPr>
          <p:cNvSpPr/>
          <p:nvPr/>
        </p:nvSpPr>
        <p:spPr>
          <a:xfrm>
            <a:off x="6220462" y="3251213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190" name="Gleichschenkliges Dreieck 66">
            <a:extLst>
              <a:ext uri="{FF2B5EF4-FFF2-40B4-BE49-F238E27FC236}">
                <a16:creationId xmlns:a16="http://schemas.microsoft.com/office/drawing/2014/main" id="{374D8FF6-9ED7-9E48-8BC0-37A7FBB4CA64}"/>
              </a:ext>
            </a:extLst>
          </p:cNvPr>
          <p:cNvSpPr/>
          <p:nvPr/>
        </p:nvSpPr>
        <p:spPr>
          <a:xfrm rot="5400000">
            <a:off x="485246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1" name="Gleichschenkliges Dreieck 72">
            <a:extLst>
              <a:ext uri="{FF2B5EF4-FFF2-40B4-BE49-F238E27FC236}">
                <a16:creationId xmlns:a16="http://schemas.microsoft.com/office/drawing/2014/main" id="{0E4BC1DA-2E2B-DF43-BA52-C93E0CAD5EB5}"/>
              </a:ext>
            </a:extLst>
          </p:cNvPr>
          <p:cNvSpPr/>
          <p:nvPr/>
        </p:nvSpPr>
        <p:spPr>
          <a:xfrm rot="5400000">
            <a:off x="6004462" y="3395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2" name="Rechteck 73">
            <a:extLst>
              <a:ext uri="{FF2B5EF4-FFF2-40B4-BE49-F238E27FC236}">
                <a16:creationId xmlns:a16="http://schemas.microsoft.com/office/drawing/2014/main" id="{7945B50E-E5AA-A043-9583-816D30DF386F}"/>
              </a:ext>
            </a:extLst>
          </p:cNvPr>
          <p:cNvSpPr/>
          <p:nvPr/>
        </p:nvSpPr>
        <p:spPr>
          <a:xfrm>
            <a:off x="5068462" y="325843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193" name="Rechteck 74">
            <a:extLst>
              <a:ext uri="{FF2B5EF4-FFF2-40B4-BE49-F238E27FC236}">
                <a16:creationId xmlns:a16="http://schemas.microsoft.com/office/drawing/2014/main" id="{3E5DAD90-D58B-674A-817E-D3DFC2935336}"/>
              </a:ext>
            </a:extLst>
          </p:cNvPr>
          <p:cNvSpPr/>
          <p:nvPr/>
        </p:nvSpPr>
        <p:spPr>
          <a:xfrm>
            <a:off x="8524462" y="3251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194" name="Gleichschenkliges Dreieck 75">
            <a:extLst>
              <a:ext uri="{FF2B5EF4-FFF2-40B4-BE49-F238E27FC236}">
                <a16:creationId xmlns:a16="http://schemas.microsoft.com/office/drawing/2014/main" id="{5E2C4D80-B976-AD45-B22B-F3DB8180175D}"/>
              </a:ext>
            </a:extLst>
          </p:cNvPr>
          <p:cNvSpPr/>
          <p:nvPr/>
        </p:nvSpPr>
        <p:spPr>
          <a:xfrm rot="5400000">
            <a:off x="834311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5" name="Rechteck 4">
            <a:extLst>
              <a:ext uri="{FF2B5EF4-FFF2-40B4-BE49-F238E27FC236}">
                <a16:creationId xmlns:a16="http://schemas.microsoft.com/office/drawing/2014/main" id="{5F802801-8D2A-4D4B-8BC6-C690F6E87F13}"/>
              </a:ext>
            </a:extLst>
          </p:cNvPr>
          <p:cNvSpPr/>
          <p:nvPr/>
        </p:nvSpPr>
        <p:spPr>
          <a:xfrm>
            <a:off x="1612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Load data from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Load data from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database 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any files to import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endParaRPr lang="en-US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6" name="Rechteck 77">
            <a:extLst>
              <a:ext uri="{FF2B5EF4-FFF2-40B4-BE49-F238E27FC236}">
                <a16:creationId xmlns:a16="http://schemas.microsoft.com/office/drawing/2014/main" id="{653B4D16-E3E8-7040-AF33-4CB391482399}"/>
              </a:ext>
            </a:extLst>
          </p:cNvPr>
          <p:cNvSpPr/>
          <p:nvPr/>
        </p:nvSpPr>
        <p:spPr>
          <a:xfrm>
            <a:off x="3916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duplications</a:t>
            </a:r>
          </a:p>
        </p:txBody>
      </p:sp>
      <p:sp>
        <p:nvSpPr>
          <p:cNvPr id="198" name="Rechteck 78">
            <a:extLst>
              <a:ext uri="{FF2B5EF4-FFF2-40B4-BE49-F238E27FC236}">
                <a16:creationId xmlns:a16="http://schemas.microsoft.com/office/drawing/2014/main" id="{F9E0246B-D35A-1B4D-98C6-9FCCCB60D935}"/>
              </a:ext>
            </a:extLst>
          </p:cNvPr>
          <p:cNvSpPr/>
          <p:nvPr/>
        </p:nvSpPr>
        <p:spPr>
          <a:xfrm>
            <a:off x="2764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formats</a:t>
            </a:r>
          </a:p>
        </p:txBody>
      </p:sp>
      <p:sp>
        <p:nvSpPr>
          <p:cNvPr id="199" name="Rechteck 79">
            <a:extLst>
              <a:ext uri="{FF2B5EF4-FFF2-40B4-BE49-F238E27FC236}">
                <a16:creationId xmlns:a16="http://schemas.microsoft.com/office/drawing/2014/main" id="{DFA26736-B3AB-B649-A23F-954F2549641F}"/>
              </a:ext>
            </a:extLst>
          </p:cNvPr>
          <p:cNvSpPr/>
          <p:nvPr/>
        </p:nvSpPr>
        <p:spPr>
          <a:xfrm>
            <a:off x="5068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Eliminate redundancies</a:t>
            </a:r>
          </a:p>
        </p:txBody>
      </p:sp>
      <p:sp>
        <p:nvSpPr>
          <p:cNvPr id="200" name="Rechteck 80">
            <a:extLst>
              <a:ext uri="{FF2B5EF4-FFF2-40B4-BE49-F238E27FC236}">
                <a16:creationId xmlns:a16="http://schemas.microsoft.com/office/drawing/2014/main" id="{EF53819C-7947-8E49-A862-C1E2988A2021}"/>
              </a:ext>
            </a:extLst>
          </p:cNvPr>
          <p:cNvSpPr/>
          <p:nvPr/>
        </p:nvSpPr>
        <p:spPr>
          <a:xfrm>
            <a:off x="6242096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1" name="Rechteck 86">
            <a:extLst>
              <a:ext uri="{FF2B5EF4-FFF2-40B4-BE49-F238E27FC236}">
                <a16:creationId xmlns:a16="http://schemas.microsoft.com/office/drawing/2014/main" id="{56139EF0-2967-B143-95F4-C5D94CEDB19E}"/>
              </a:ext>
            </a:extLst>
          </p:cNvPr>
          <p:cNvSpPr/>
          <p:nvPr/>
        </p:nvSpPr>
        <p:spPr>
          <a:xfrm>
            <a:off x="7372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Align results</a:t>
            </a:r>
          </a:p>
        </p:txBody>
      </p:sp>
      <p:sp>
        <p:nvSpPr>
          <p:cNvPr id="202" name="Rechteck 88">
            <a:extLst>
              <a:ext uri="{FF2B5EF4-FFF2-40B4-BE49-F238E27FC236}">
                <a16:creationId xmlns:a16="http://schemas.microsoft.com/office/drawing/2014/main" id="{B865143E-407B-A445-9C58-043FEF256A21}"/>
              </a:ext>
            </a:extLst>
          </p:cNvPr>
          <p:cNvSpPr/>
          <p:nvPr/>
        </p:nvSpPr>
        <p:spPr>
          <a:xfrm>
            <a:off x="8524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colors</a:t>
            </a:r>
          </a:p>
        </p:txBody>
      </p:sp>
      <p:sp>
        <p:nvSpPr>
          <p:cNvPr id="203" name="Rechteck 89">
            <a:extLst>
              <a:ext uri="{FF2B5EF4-FFF2-40B4-BE49-F238E27FC236}">
                <a16:creationId xmlns:a16="http://schemas.microsoft.com/office/drawing/2014/main" id="{3D5820B3-579A-E546-A411-6EBCBF1DD71A}"/>
              </a:ext>
            </a:extLst>
          </p:cNvPr>
          <p:cNvSpPr/>
          <p:nvPr/>
        </p:nvSpPr>
        <p:spPr>
          <a:xfrm>
            <a:off x="9676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software that data is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available</a:t>
            </a:r>
          </a:p>
        </p:txBody>
      </p:sp>
      <p:grpSp>
        <p:nvGrpSpPr>
          <p:cNvPr id="204" name="Group">
            <a:extLst>
              <a:ext uri="{FF2B5EF4-FFF2-40B4-BE49-F238E27FC236}">
                <a16:creationId xmlns:a16="http://schemas.microsoft.com/office/drawing/2014/main" id="{50FD9F08-11E1-944F-9267-A79E9C11C250}"/>
              </a:ext>
            </a:extLst>
          </p:cNvPr>
          <p:cNvGrpSpPr/>
          <p:nvPr/>
        </p:nvGrpSpPr>
        <p:grpSpPr>
          <a:xfrm>
            <a:off x="5606491" y="5736301"/>
            <a:ext cx="667889" cy="788699"/>
            <a:chOff x="0" y="0"/>
            <a:chExt cx="667887" cy="788698"/>
          </a:xfrm>
        </p:grpSpPr>
        <p:sp>
          <p:nvSpPr>
            <p:cNvPr id="205" name="Rectangle">
              <a:extLst>
                <a:ext uri="{FF2B5EF4-FFF2-40B4-BE49-F238E27FC236}">
                  <a16:creationId xmlns:a16="http://schemas.microsoft.com/office/drawing/2014/main" id="{29CBE8A2-AAEA-1541-9942-4ADE96A90D0D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06" name="Bar Chart">
              <a:extLst>
                <a:ext uri="{FF2B5EF4-FFF2-40B4-BE49-F238E27FC236}">
                  <a16:creationId xmlns:a16="http://schemas.microsoft.com/office/drawing/2014/main" id="{CDF758D0-DC45-2742-A02C-2F5E8EFBE0D8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07" name="Line Graph">
              <a:extLst>
                <a:ext uri="{FF2B5EF4-FFF2-40B4-BE49-F238E27FC236}">
                  <a16:creationId xmlns:a16="http://schemas.microsoft.com/office/drawing/2014/main" id="{FFFAC04D-3ADF-CF4D-8BCD-7ADC7A08023A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 dirty="0"/>
            </a:p>
          </p:txBody>
        </p:sp>
        <p:grpSp>
          <p:nvGrpSpPr>
            <p:cNvPr id="208" name="Group">
              <a:extLst>
                <a:ext uri="{FF2B5EF4-FFF2-40B4-BE49-F238E27FC236}">
                  <a16:creationId xmlns:a16="http://schemas.microsoft.com/office/drawing/2014/main" id="{C03F4198-818C-A742-BB30-7464435E2AB9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23" name="Line">
                <a:extLst>
                  <a:ext uri="{FF2B5EF4-FFF2-40B4-BE49-F238E27FC236}">
                    <a16:creationId xmlns:a16="http://schemas.microsoft.com/office/drawing/2014/main" id="{D8125244-AC63-8F4E-9ABC-093DF1ACCF87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4" name="Line">
                <a:extLst>
                  <a:ext uri="{FF2B5EF4-FFF2-40B4-BE49-F238E27FC236}">
                    <a16:creationId xmlns:a16="http://schemas.microsoft.com/office/drawing/2014/main" id="{8CD8B035-8498-E148-8779-72EBE1A2BB43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5" name="Line">
                <a:extLst>
                  <a:ext uri="{FF2B5EF4-FFF2-40B4-BE49-F238E27FC236}">
                    <a16:creationId xmlns:a16="http://schemas.microsoft.com/office/drawing/2014/main" id="{735D0599-C083-464A-B3E7-8CB0E7CE1901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6" name="Line">
                <a:extLst>
                  <a:ext uri="{FF2B5EF4-FFF2-40B4-BE49-F238E27FC236}">
                    <a16:creationId xmlns:a16="http://schemas.microsoft.com/office/drawing/2014/main" id="{972D9BDE-8440-3545-9CB1-785C43F29226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7" name="Line">
                <a:extLst>
                  <a:ext uri="{FF2B5EF4-FFF2-40B4-BE49-F238E27FC236}">
                    <a16:creationId xmlns:a16="http://schemas.microsoft.com/office/drawing/2014/main" id="{F18A58F7-8794-2B43-9192-32C13C32F382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8" name="Line">
                <a:extLst>
                  <a:ext uri="{FF2B5EF4-FFF2-40B4-BE49-F238E27FC236}">
                    <a16:creationId xmlns:a16="http://schemas.microsoft.com/office/drawing/2014/main" id="{7EF6E1F1-DE0A-B541-B4EF-BBFFD80FCF46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9" name="Line">
                <a:extLst>
                  <a:ext uri="{FF2B5EF4-FFF2-40B4-BE49-F238E27FC236}">
                    <a16:creationId xmlns:a16="http://schemas.microsoft.com/office/drawing/2014/main" id="{95710A3F-228B-4F4B-B951-58F2F53D6D36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09" name="Group">
              <a:extLst>
                <a:ext uri="{FF2B5EF4-FFF2-40B4-BE49-F238E27FC236}">
                  <a16:creationId xmlns:a16="http://schemas.microsoft.com/office/drawing/2014/main" id="{E0B3F97B-6278-0F40-8B69-B05E9AF59A65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10" name="Line">
                <a:extLst>
                  <a:ext uri="{FF2B5EF4-FFF2-40B4-BE49-F238E27FC236}">
                    <a16:creationId xmlns:a16="http://schemas.microsoft.com/office/drawing/2014/main" id="{54EA8214-F2A5-634E-8F92-76326E68006E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1" name="Line">
                <a:extLst>
                  <a:ext uri="{FF2B5EF4-FFF2-40B4-BE49-F238E27FC236}">
                    <a16:creationId xmlns:a16="http://schemas.microsoft.com/office/drawing/2014/main" id="{A8932569-B58B-8C43-B781-260B397F6612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2" name="Line">
                <a:extLst>
                  <a:ext uri="{FF2B5EF4-FFF2-40B4-BE49-F238E27FC236}">
                    <a16:creationId xmlns:a16="http://schemas.microsoft.com/office/drawing/2014/main" id="{5C375767-564C-9A46-8C3A-4A0C39375DBB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3" name="Line">
                <a:extLst>
                  <a:ext uri="{FF2B5EF4-FFF2-40B4-BE49-F238E27FC236}">
                    <a16:creationId xmlns:a16="http://schemas.microsoft.com/office/drawing/2014/main" id="{029CACE0-2DCC-754D-AB45-3053B16B6981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4" name="Line">
                <a:extLst>
                  <a:ext uri="{FF2B5EF4-FFF2-40B4-BE49-F238E27FC236}">
                    <a16:creationId xmlns:a16="http://schemas.microsoft.com/office/drawing/2014/main" id="{EC5E2A52-81DE-E04C-838B-C33AB3538EB7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5" name="Line">
                <a:extLst>
                  <a:ext uri="{FF2B5EF4-FFF2-40B4-BE49-F238E27FC236}">
                    <a16:creationId xmlns:a16="http://schemas.microsoft.com/office/drawing/2014/main" id="{010A6E17-457F-1B42-A4D7-5224267AA553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6" name="Line">
                <a:extLst>
                  <a:ext uri="{FF2B5EF4-FFF2-40B4-BE49-F238E27FC236}">
                    <a16:creationId xmlns:a16="http://schemas.microsoft.com/office/drawing/2014/main" id="{FB49BA75-17CD-2642-B5CE-70E3BF3CC372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7" name="Line">
                <a:extLst>
                  <a:ext uri="{FF2B5EF4-FFF2-40B4-BE49-F238E27FC236}">
                    <a16:creationId xmlns:a16="http://schemas.microsoft.com/office/drawing/2014/main" id="{3F513AE9-C16B-F34C-B188-A0085A112C3C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8" name="Line">
                <a:extLst>
                  <a:ext uri="{FF2B5EF4-FFF2-40B4-BE49-F238E27FC236}">
                    <a16:creationId xmlns:a16="http://schemas.microsoft.com/office/drawing/2014/main" id="{DBFE2284-B688-EC4B-9F82-E82B482F8D24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19" name="Line">
                <a:extLst>
                  <a:ext uri="{FF2B5EF4-FFF2-40B4-BE49-F238E27FC236}">
                    <a16:creationId xmlns:a16="http://schemas.microsoft.com/office/drawing/2014/main" id="{02165BE8-7F74-ED4A-884E-2ED8A2618C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0" name="Line">
                <a:extLst>
                  <a:ext uri="{FF2B5EF4-FFF2-40B4-BE49-F238E27FC236}">
                    <a16:creationId xmlns:a16="http://schemas.microsoft.com/office/drawing/2014/main" id="{30B7D4D7-B27F-5340-8D73-3C368DABA888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1" name="Line">
                <a:extLst>
                  <a:ext uri="{FF2B5EF4-FFF2-40B4-BE49-F238E27FC236}">
                    <a16:creationId xmlns:a16="http://schemas.microsoft.com/office/drawing/2014/main" id="{D9D743C3-7F72-9247-877D-F6DBC13AB8D8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22" name="Line">
                <a:extLst>
                  <a:ext uri="{FF2B5EF4-FFF2-40B4-BE49-F238E27FC236}">
                    <a16:creationId xmlns:a16="http://schemas.microsoft.com/office/drawing/2014/main" id="{8DFF8921-3B81-6441-9690-6F2900CCC25C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1869FAE5-5CF2-0D4C-8F6D-82DECBFE6C52}"/>
              </a:ext>
            </a:extLst>
          </p:cNvPr>
          <p:cNvGrpSpPr/>
          <p:nvPr/>
        </p:nvGrpSpPr>
        <p:grpSpPr>
          <a:xfrm>
            <a:off x="5070987" y="1470141"/>
            <a:ext cx="1817570" cy="381780"/>
            <a:chOff x="1224722" y="4834720"/>
            <a:chExt cx="1817570" cy="381780"/>
          </a:xfrm>
        </p:grpSpPr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BFE87EFA-E243-2149-9953-2EFF17F1BF6A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65" name="Rectangle">
                <a:extLst>
                  <a:ext uri="{FF2B5EF4-FFF2-40B4-BE49-F238E27FC236}">
                    <a16:creationId xmlns:a16="http://schemas.microsoft.com/office/drawing/2014/main" id="{C9FFB6DD-C507-254E-BAC1-FBE23F34EF2B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66" name="Rectangle">
                <a:extLst>
                  <a:ext uri="{FF2B5EF4-FFF2-40B4-BE49-F238E27FC236}">
                    <a16:creationId xmlns:a16="http://schemas.microsoft.com/office/drawing/2014/main" id="{E4246D9C-34E8-3548-B418-8F7BB0C2840D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67" name="Rectangle">
                <a:extLst>
                  <a:ext uri="{FF2B5EF4-FFF2-40B4-BE49-F238E27FC236}">
                    <a16:creationId xmlns:a16="http://schemas.microsoft.com/office/drawing/2014/main" id="{D18F0A8D-EC57-ED43-82A7-514B2CE8312B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0B1AD322-38D3-B24D-993B-A605C3949B9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63" name="Cylinder">
                <a:extLst>
                  <a:ext uri="{FF2B5EF4-FFF2-40B4-BE49-F238E27FC236}">
                    <a16:creationId xmlns:a16="http://schemas.microsoft.com/office/drawing/2014/main" id="{38B3D389-A5A5-064F-90ED-D3A3EC2379A7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64" name="Cylinder">
                <a:extLst>
                  <a:ext uri="{FF2B5EF4-FFF2-40B4-BE49-F238E27FC236}">
                    <a16:creationId xmlns:a16="http://schemas.microsoft.com/office/drawing/2014/main" id="{70327F22-1728-DD4B-85EA-842C31B53409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33" name="Gruppieren 12">
              <a:extLst>
                <a:ext uri="{FF2B5EF4-FFF2-40B4-BE49-F238E27FC236}">
                  <a16:creationId xmlns:a16="http://schemas.microsoft.com/office/drawing/2014/main" id="{9AEB9E2C-69D5-6747-9095-CCB12D80E8E6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61" name="World">
                <a:extLst>
                  <a:ext uri="{FF2B5EF4-FFF2-40B4-BE49-F238E27FC236}">
                    <a16:creationId xmlns:a16="http://schemas.microsoft.com/office/drawing/2014/main" id="{D0D888E7-F5E2-D94F-8FDD-1FD2FF346916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262" name="World">
                <a:extLst>
                  <a:ext uri="{FF2B5EF4-FFF2-40B4-BE49-F238E27FC236}">
                    <a16:creationId xmlns:a16="http://schemas.microsoft.com/office/drawing/2014/main" id="{F5CACA9E-0DB2-6E44-8C78-9A040F7E3D10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3714700D-A64E-844F-A165-CEB2293A5C97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35" name="Gruppieren 98">
                <a:extLst>
                  <a:ext uri="{FF2B5EF4-FFF2-40B4-BE49-F238E27FC236}">
                    <a16:creationId xmlns:a16="http://schemas.microsoft.com/office/drawing/2014/main" id="{1E1D105E-575D-C643-BF16-73D2EFE108EE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49" name="Rechteck: abgerundete Ecken 99">
                  <a:extLst>
                    <a:ext uri="{FF2B5EF4-FFF2-40B4-BE49-F238E27FC236}">
                      <a16:creationId xmlns:a16="http://schemas.microsoft.com/office/drawing/2014/main" id="{B1A857B7-D4AC-6F48-AD1B-C7A329745910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50" name="Gerader Verbinder 100">
                  <a:extLst>
                    <a:ext uri="{FF2B5EF4-FFF2-40B4-BE49-F238E27FC236}">
                      <a16:creationId xmlns:a16="http://schemas.microsoft.com/office/drawing/2014/main" id="{0C18A91A-7D3C-FC4F-A571-D23DEEC39477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Gerader Verbinder 101">
                  <a:extLst>
                    <a:ext uri="{FF2B5EF4-FFF2-40B4-BE49-F238E27FC236}">
                      <a16:creationId xmlns:a16="http://schemas.microsoft.com/office/drawing/2014/main" id="{0CBE9231-6D50-CF43-BD9E-1F79F901373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Gerader Verbinder 102">
                  <a:extLst>
                    <a:ext uri="{FF2B5EF4-FFF2-40B4-BE49-F238E27FC236}">
                      <a16:creationId xmlns:a16="http://schemas.microsoft.com/office/drawing/2014/main" id="{7D3D1D32-4341-C540-A70A-A9D197ADBCC0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Gerader Verbinder 103">
                  <a:extLst>
                    <a:ext uri="{FF2B5EF4-FFF2-40B4-BE49-F238E27FC236}">
                      <a16:creationId xmlns:a16="http://schemas.microsoft.com/office/drawing/2014/main" id="{AF25A441-F028-2A45-88DA-A27C9E92D647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Gerader Verbinder 104">
                  <a:extLst>
                    <a:ext uri="{FF2B5EF4-FFF2-40B4-BE49-F238E27FC236}">
                      <a16:creationId xmlns:a16="http://schemas.microsoft.com/office/drawing/2014/main" id="{911A2ED5-8826-5F4B-958B-CA6B66713FC4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Gerader Verbinder 105">
                  <a:extLst>
                    <a:ext uri="{FF2B5EF4-FFF2-40B4-BE49-F238E27FC236}">
                      <a16:creationId xmlns:a16="http://schemas.microsoft.com/office/drawing/2014/main" id="{F2DB0CD2-3C03-BC4B-9FC6-C8A85DAE76C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Gerader Verbinder 106">
                  <a:extLst>
                    <a:ext uri="{FF2B5EF4-FFF2-40B4-BE49-F238E27FC236}">
                      <a16:creationId xmlns:a16="http://schemas.microsoft.com/office/drawing/2014/main" id="{3FBC2F87-B7C7-5E44-8C00-9691FE4900D7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Gerader Verbinder 107">
                  <a:extLst>
                    <a:ext uri="{FF2B5EF4-FFF2-40B4-BE49-F238E27FC236}">
                      <a16:creationId xmlns:a16="http://schemas.microsoft.com/office/drawing/2014/main" id="{D1FB6AA3-1D60-5C4C-BADD-491A4A615F8E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Gerader Verbinder 108">
                  <a:extLst>
                    <a:ext uri="{FF2B5EF4-FFF2-40B4-BE49-F238E27FC236}">
                      <a16:creationId xmlns:a16="http://schemas.microsoft.com/office/drawing/2014/main" id="{6A79BD25-E8CA-A947-B810-59C45977A54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" name="Gerader Verbinder 109">
                  <a:extLst>
                    <a:ext uri="{FF2B5EF4-FFF2-40B4-BE49-F238E27FC236}">
                      <a16:creationId xmlns:a16="http://schemas.microsoft.com/office/drawing/2014/main" id="{474730AA-2472-7949-8C0E-8EA0284505D5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0" name="Trapezoid 259">
                  <a:extLst>
                    <a:ext uri="{FF2B5EF4-FFF2-40B4-BE49-F238E27FC236}">
                      <a16:creationId xmlns:a16="http://schemas.microsoft.com/office/drawing/2014/main" id="{FF584762-5BE5-9B40-870D-467DA4C69E50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36" name="Gruppieren 98">
                <a:extLst>
                  <a:ext uri="{FF2B5EF4-FFF2-40B4-BE49-F238E27FC236}">
                    <a16:creationId xmlns:a16="http://schemas.microsoft.com/office/drawing/2014/main" id="{2B4D4E22-4694-0E41-B1F2-A91364C958EB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37" name="Rechteck: abgerundete Ecken 99">
                  <a:extLst>
                    <a:ext uri="{FF2B5EF4-FFF2-40B4-BE49-F238E27FC236}">
                      <a16:creationId xmlns:a16="http://schemas.microsoft.com/office/drawing/2014/main" id="{FF8C4172-AC2A-D842-83B8-044D16E0182A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38" name="Gerader Verbinder 100">
                  <a:extLst>
                    <a:ext uri="{FF2B5EF4-FFF2-40B4-BE49-F238E27FC236}">
                      <a16:creationId xmlns:a16="http://schemas.microsoft.com/office/drawing/2014/main" id="{4CA1FA49-04D9-FE4F-81FA-C760A67198CD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Gerader Verbinder 101">
                  <a:extLst>
                    <a:ext uri="{FF2B5EF4-FFF2-40B4-BE49-F238E27FC236}">
                      <a16:creationId xmlns:a16="http://schemas.microsoft.com/office/drawing/2014/main" id="{AE72F569-6ADE-144E-B24F-26E73A3E634B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Gerader Verbinder 102">
                  <a:extLst>
                    <a:ext uri="{FF2B5EF4-FFF2-40B4-BE49-F238E27FC236}">
                      <a16:creationId xmlns:a16="http://schemas.microsoft.com/office/drawing/2014/main" id="{D0C6BD21-FF44-2D4B-A1D0-DEDC71E3D602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Gerader Verbinder 103">
                  <a:extLst>
                    <a:ext uri="{FF2B5EF4-FFF2-40B4-BE49-F238E27FC236}">
                      <a16:creationId xmlns:a16="http://schemas.microsoft.com/office/drawing/2014/main" id="{CDA6E8D3-691A-DE4B-8F46-1AC0D27404AE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Gerader Verbinder 104">
                  <a:extLst>
                    <a:ext uri="{FF2B5EF4-FFF2-40B4-BE49-F238E27FC236}">
                      <a16:creationId xmlns:a16="http://schemas.microsoft.com/office/drawing/2014/main" id="{D49981B3-391E-3748-A3ED-AFACA6BC7C40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Gerader Verbinder 105">
                  <a:extLst>
                    <a:ext uri="{FF2B5EF4-FFF2-40B4-BE49-F238E27FC236}">
                      <a16:creationId xmlns:a16="http://schemas.microsoft.com/office/drawing/2014/main" id="{90CAE7A1-BE88-4E4C-ACA0-13000CC58388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Gerader Verbinder 106">
                  <a:extLst>
                    <a:ext uri="{FF2B5EF4-FFF2-40B4-BE49-F238E27FC236}">
                      <a16:creationId xmlns:a16="http://schemas.microsoft.com/office/drawing/2014/main" id="{DDEE008D-A939-594E-A2E1-D1956917ACA6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Gerader Verbinder 107">
                  <a:extLst>
                    <a:ext uri="{FF2B5EF4-FFF2-40B4-BE49-F238E27FC236}">
                      <a16:creationId xmlns:a16="http://schemas.microsoft.com/office/drawing/2014/main" id="{4F2CD793-5891-F242-B534-024D53AB0D22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" name="Gerader Verbinder 108">
                  <a:extLst>
                    <a:ext uri="{FF2B5EF4-FFF2-40B4-BE49-F238E27FC236}">
                      <a16:creationId xmlns:a16="http://schemas.microsoft.com/office/drawing/2014/main" id="{6A3F298B-D81F-0A48-8492-4B8AA4F0A6EE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Gerader Verbinder 109">
                  <a:extLst>
                    <a:ext uri="{FF2B5EF4-FFF2-40B4-BE49-F238E27FC236}">
                      <a16:creationId xmlns:a16="http://schemas.microsoft.com/office/drawing/2014/main" id="{934D25A6-628D-ED4C-9AFE-E9A7DDC7944B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8" name="Trapezoid 247">
                  <a:extLst>
                    <a:ext uri="{FF2B5EF4-FFF2-40B4-BE49-F238E27FC236}">
                      <a16:creationId xmlns:a16="http://schemas.microsoft.com/office/drawing/2014/main" id="{F24B85C8-15D2-B34B-9DB6-463304FEC0F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69" name="Pfeil: nach rechts 95">
            <a:extLst>
              <a:ext uri="{FF2B5EF4-FFF2-40B4-BE49-F238E27FC236}">
                <a16:creationId xmlns:a16="http://schemas.microsoft.com/office/drawing/2014/main" id="{D7473593-698D-8648-936F-99611359DF97}"/>
              </a:ext>
            </a:extLst>
          </p:cNvPr>
          <p:cNvSpPr/>
          <p:nvPr/>
        </p:nvSpPr>
        <p:spPr>
          <a:xfrm rot="5400000">
            <a:off x="5712268" y="507824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Rectangle 79">
            <a:extLst>
              <a:ext uri="{FF2B5EF4-FFF2-40B4-BE49-F238E27FC236}">
                <a16:creationId xmlns:a16="http://schemas.microsoft.com/office/drawing/2014/main" id="{0A9728DE-6286-9540-B112-CA97404A77D6}"/>
              </a:ext>
            </a:extLst>
          </p:cNvPr>
          <p:cNvSpPr/>
          <p:nvPr/>
        </p:nvSpPr>
        <p:spPr>
          <a:xfrm>
            <a:off x="1776025" y="2517143"/>
            <a:ext cx="8444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75" name="Gruppieren 10">
            <a:extLst>
              <a:ext uri="{FF2B5EF4-FFF2-40B4-BE49-F238E27FC236}">
                <a16:creationId xmlns:a16="http://schemas.microsoft.com/office/drawing/2014/main" id="{17A98125-1E95-5947-9BBB-6438ACB12C3E}"/>
              </a:ext>
            </a:extLst>
          </p:cNvPr>
          <p:cNvGrpSpPr/>
          <p:nvPr/>
        </p:nvGrpSpPr>
        <p:grpSpPr>
          <a:xfrm>
            <a:off x="10257476" y="2545781"/>
            <a:ext cx="446524" cy="523219"/>
            <a:chOff x="7789696" y="1644240"/>
            <a:chExt cx="431444" cy="576000"/>
          </a:xfrm>
        </p:grpSpPr>
        <p:sp>
          <p:nvSpPr>
            <p:cNvPr id="276" name="Ellipse 9">
              <a:extLst>
                <a:ext uri="{FF2B5EF4-FFF2-40B4-BE49-F238E27FC236}">
                  <a16:creationId xmlns:a16="http://schemas.microsoft.com/office/drawing/2014/main" id="{CCAF3ED6-A0D2-3D4C-B1FE-8F4250AB41B3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77" name="Grafik 57">
              <a:extLst>
                <a:ext uri="{FF2B5EF4-FFF2-40B4-BE49-F238E27FC236}">
                  <a16:creationId xmlns:a16="http://schemas.microsoft.com/office/drawing/2014/main" id="{3BFF1922-8325-1743-8AFE-D48874C92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279" name="Rechteck 32">
            <a:extLst>
              <a:ext uri="{FF2B5EF4-FFF2-40B4-BE49-F238E27FC236}">
                <a16:creationId xmlns:a16="http://schemas.microsoft.com/office/drawing/2014/main" id="{A7B028F4-8C3F-C241-9C11-7FD3E2E2D6DD}"/>
              </a:ext>
            </a:extLst>
          </p:cNvPr>
          <p:cNvSpPr/>
          <p:nvPr/>
        </p:nvSpPr>
        <p:spPr>
          <a:xfrm>
            <a:off x="3144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  <p:sp>
        <p:nvSpPr>
          <p:cNvPr id="280" name="Rechteck 33">
            <a:extLst>
              <a:ext uri="{FF2B5EF4-FFF2-40B4-BE49-F238E27FC236}">
                <a16:creationId xmlns:a16="http://schemas.microsoft.com/office/drawing/2014/main" id="{9D08C7FF-9E7A-E747-A8C3-5F75CCD8A7C0}"/>
              </a:ext>
            </a:extLst>
          </p:cNvPr>
          <p:cNvSpPr/>
          <p:nvPr/>
        </p:nvSpPr>
        <p:spPr>
          <a:xfrm>
            <a:off x="4296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  <p:sp>
        <p:nvSpPr>
          <p:cNvPr id="281" name="Rechteck 34">
            <a:extLst>
              <a:ext uri="{FF2B5EF4-FFF2-40B4-BE49-F238E27FC236}">
                <a16:creationId xmlns:a16="http://schemas.microsoft.com/office/drawing/2014/main" id="{4E61604E-C909-3F43-9EDF-2CCFCE0127AF}"/>
              </a:ext>
            </a:extLst>
          </p:cNvPr>
          <p:cNvSpPr/>
          <p:nvPr/>
        </p:nvSpPr>
        <p:spPr>
          <a:xfrm>
            <a:off x="5448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  <p:sp>
        <p:nvSpPr>
          <p:cNvPr id="282" name="Rechteck 35">
            <a:extLst>
              <a:ext uri="{FF2B5EF4-FFF2-40B4-BE49-F238E27FC236}">
                <a16:creationId xmlns:a16="http://schemas.microsoft.com/office/drawing/2014/main" id="{D998ED10-AAE1-F24E-8641-6933E5EBA5DD}"/>
              </a:ext>
            </a:extLst>
          </p:cNvPr>
          <p:cNvSpPr/>
          <p:nvPr/>
        </p:nvSpPr>
        <p:spPr>
          <a:xfrm>
            <a:off x="6600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5</a:t>
            </a:r>
          </a:p>
        </p:txBody>
      </p:sp>
      <p:sp>
        <p:nvSpPr>
          <p:cNvPr id="283" name="Rechteck 36">
            <a:extLst>
              <a:ext uri="{FF2B5EF4-FFF2-40B4-BE49-F238E27FC236}">
                <a16:creationId xmlns:a16="http://schemas.microsoft.com/office/drawing/2014/main" id="{1C0C4F49-6B73-D543-8DD0-1E2E141752F5}"/>
              </a:ext>
            </a:extLst>
          </p:cNvPr>
          <p:cNvSpPr/>
          <p:nvPr/>
        </p:nvSpPr>
        <p:spPr>
          <a:xfrm>
            <a:off x="7752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6</a:t>
            </a:r>
          </a:p>
        </p:txBody>
      </p:sp>
      <p:sp>
        <p:nvSpPr>
          <p:cNvPr id="284" name="Rechteck 37">
            <a:extLst>
              <a:ext uri="{FF2B5EF4-FFF2-40B4-BE49-F238E27FC236}">
                <a16:creationId xmlns:a16="http://schemas.microsoft.com/office/drawing/2014/main" id="{B1784960-2AF4-824F-A2C2-0D7C7749BEED}"/>
              </a:ext>
            </a:extLst>
          </p:cNvPr>
          <p:cNvSpPr/>
          <p:nvPr/>
        </p:nvSpPr>
        <p:spPr>
          <a:xfrm>
            <a:off x="8904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  <p:sp>
        <p:nvSpPr>
          <p:cNvPr id="285" name="Rechteck 38">
            <a:extLst>
              <a:ext uri="{FF2B5EF4-FFF2-40B4-BE49-F238E27FC236}">
                <a16:creationId xmlns:a16="http://schemas.microsoft.com/office/drawing/2014/main" id="{377E1A98-26C5-2148-A0DB-41D5476D4CA0}"/>
              </a:ext>
            </a:extLst>
          </p:cNvPr>
          <p:cNvSpPr/>
          <p:nvPr/>
        </p:nvSpPr>
        <p:spPr>
          <a:xfrm>
            <a:off x="10056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8</a:t>
            </a:r>
          </a:p>
        </p:txBody>
      </p:sp>
      <p:sp>
        <p:nvSpPr>
          <p:cNvPr id="107" name="Rechteck 32">
            <a:extLst>
              <a:ext uri="{FF2B5EF4-FFF2-40B4-BE49-F238E27FC236}">
                <a16:creationId xmlns:a16="http://schemas.microsoft.com/office/drawing/2014/main" id="{C345BD75-760F-46FA-86F0-7F72BC55164C}"/>
              </a:ext>
            </a:extLst>
          </p:cNvPr>
          <p:cNvSpPr/>
          <p:nvPr/>
        </p:nvSpPr>
        <p:spPr>
          <a:xfrm>
            <a:off x="2064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80659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319276" y="4581000"/>
            <a:ext cx="5133762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library: </a:t>
            </a:r>
            <a:r>
              <a:rPr lang="en-US" sz="1200" dirty="0">
                <a:solidFill>
                  <a:schemeClr val="tx1"/>
                </a:solidFill>
              </a:rPr>
              <a:t> Over 800 powerful functions built-in, with easy extensibility for new functions.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 eliminates need for complex code, loops, or other administrative overhead.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264000" y="4581000"/>
            <a:ext cx="5184000" cy="204094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Extremely Fast</a:t>
            </a:r>
            <a:r>
              <a:rPr lang="en-US" sz="1100" dirty="0">
                <a:solidFill>
                  <a:schemeClr val="tx1"/>
                </a:solidFill>
              </a:rPr>
              <a:t>:  Compiled and runs ‘on the metal’ to the peak performance of the very latest 8-core and 12-core processors from Intel and Apple (M1).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Extremely Light weight</a:t>
            </a:r>
            <a:r>
              <a:rPr lang="en-US" sz="1100" dirty="0">
                <a:solidFill>
                  <a:schemeClr val="tx1"/>
                </a:solidFill>
              </a:rPr>
              <a:t> (&lt; 3 MB installation footprint).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Extremely Secure. </a:t>
            </a:r>
            <a:r>
              <a:rPr lang="en-US" sz="1100" dirty="0">
                <a:solidFill>
                  <a:schemeClr val="tx1"/>
                </a:solidFill>
              </a:rPr>
              <a:t>No connection to any ‘cloud service’. Runs 100% on standalone personal computer fully isolated within the corporate network, thus allowing safe use on highly confidential corporate and financial information. 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 Reliability. </a:t>
            </a:r>
            <a:r>
              <a:rPr lang="en-US" sz="1100" dirty="0">
                <a:solidFill>
                  <a:schemeClr val="tx1"/>
                </a:solidFill>
              </a:rPr>
              <a:t>No Dependencies.  Once installed there is no means for software to ‘break’ as it has no dependencies.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Many data formats supported </a:t>
            </a:r>
            <a:br>
              <a:rPr lang="en-US" sz="1100" b="1" dirty="0">
                <a:solidFill>
                  <a:schemeClr val="tx1"/>
                </a:solidFill>
              </a:rPr>
            </a:br>
            <a:r>
              <a:rPr lang="en-US" sz="1100" dirty="0">
                <a:solidFill>
                  <a:schemeClr val="tx1"/>
                </a:solidFill>
              </a:rPr>
              <a:t>(Excel, HTML, XML, JSON, text files, etc., full UNICODE)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1775800" y="1197000"/>
            <a:ext cx="21604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+mj-lt"/>
              </a:rPr>
              <a:t>The B4P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554157" y="1197000"/>
            <a:ext cx="26640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+mj-lt"/>
              </a:rPr>
              <a:t>The B4P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176" y="2493000"/>
            <a:ext cx="1842625" cy="1924399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75661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389FFD4-F702-FD4B-9D76-71BC8C3A1E4F}"/>
              </a:ext>
            </a:extLst>
          </p:cNvPr>
          <p:cNvSpPr/>
          <p:nvPr/>
        </p:nvSpPr>
        <p:spPr>
          <a:xfrm>
            <a:off x="6421727" y="1665866"/>
            <a:ext cx="4176000" cy="646331"/>
          </a:xfrm>
          <a:prstGeom prst="rect">
            <a:avLst/>
          </a:prstGeom>
          <a:solidFill>
            <a:srgbClr val="3264C8"/>
          </a:solidFill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i="1" dirty="0">
                <a:solidFill>
                  <a:schemeClr val="bg1">
                    <a:lumMod val="95000"/>
                  </a:schemeClr>
                </a:solidFill>
              </a:rPr>
              <a:t>The B4P Language is a Low-Code, Domain-specific Language designed specifically for tabular data, and has over 800 functions built in.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C65F95-C9B1-8543-971E-07350D898C01}"/>
              </a:ext>
            </a:extLst>
          </p:cNvPr>
          <p:cNvSpPr/>
          <p:nvPr/>
        </p:nvSpPr>
        <p:spPr>
          <a:xfrm>
            <a:off x="368510" y="1665866"/>
            <a:ext cx="4974979" cy="646331"/>
          </a:xfrm>
          <a:prstGeom prst="rect">
            <a:avLst/>
          </a:prstGeom>
          <a:solidFill>
            <a:srgbClr val="3264C8"/>
          </a:solidFill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i="1" dirty="0">
                <a:solidFill>
                  <a:schemeClr val="bg1">
                    <a:lumMod val="95000"/>
                  </a:schemeClr>
                </a:solidFill>
              </a:rPr>
              <a:t>The B4P Engine is designed for extreme performance managing Big Data – processing tens of millions of rows of data in seconds on commodity personal computers.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049E86D-8A8F-A845-A934-C9218AD2B563}"/>
              </a:ext>
            </a:extLst>
          </p:cNvPr>
          <p:cNvCxnSpPr>
            <a:cxnSpLocks/>
          </p:cNvCxnSpPr>
          <p:nvPr/>
        </p:nvCxnSpPr>
        <p:spPr>
          <a:xfrm>
            <a:off x="5736000" y="1197000"/>
            <a:ext cx="0" cy="566100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el 1">
            <a:extLst>
              <a:ext uri="{FF2B5EF4-FFF2-40B4-BE49-F238E27FC236}">
                <a16:creationId xmlns:a16="http://schemas.microsoft.com/office/drawing/2014/main" id="{EF14AEDB-83B4-7F4F-81B6-5FD152163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Integration and Analytics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Main Components</a:t>
            </a:r>
            <a:endParaRPr lang="de-CH" dirty="0">
              <a:solidFill>
                <a:srgbClr val="3264C8"/>
              </a:solidFill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5B2388F-6F63-444D-965A-13035E163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000" y="2556398"/>
            <a:ext cx="2447997" cy="1485817"/>
          </a:xfrm>
          <a:prstGeom prst="rect">
            <a:avLst/>
          </a:prstGeom>
          <a:effectLst>
            <a:outerShdw blurRad="66189" dist="92771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C7A0945-3580-124C-97B5-638A3AF38F9A}"/>
              </a:ext>
            </a:extLst>
          </p:cNvPr>
          <p:cNvSpPr/>
          <p:nvPr/>
        </p:nvSpPr>
        <p:spPr>
          <a:xfrm>
            <a:off x="912000" y="1390144"/>
            <a:ext cx="5961073" cy="4045712"/>
          </a:xfrm>
          <a:prstGeom prst="rect">
            <a:avLst/>
          </a:prstGeom>
          <a:solidFill>
            <a:schemeClr val="bg1">
              <a:lumMod val="95000"/>
              <a:alpha val="57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596533" y="6072411"/>
            <a:ext cx="6377484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i="1" dirty="0">
                <a:solidFill>
                  <a:schemeClr val="bg1"/>
                </a:solidFill>
              </a:rPr>
              <a:t>B4P is highest in both Code Performance and Code Efficiency, 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</a:rPr>
              <a:t>providing complete solutions with less than 10-20 lines of code</a:t>
            </a: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BDF823A3-4570-4E59-8362-70EFC9D0F422}"/>
              </a:ext>
            </a:extLst>
          </p:cNvPr>
          <p:cNvCxnSpPr/>
          <p:nvPr/>
        </p:nvCxnSpPr>
        <p:spPr>
          <a:xfrm>
            <a:off x="860259" y="5435857"/>
            <a:ext cx="59760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8CEF0B31-C6C2-4AA3-AD7D-CD02D19728E5}"/>
              </a:ext>
            </a:extLst>
          </p:cNvPr>
          <p:cNvSpPr/>
          <p:nvPr/>
        </p:nvSpPr>
        <p:spPr>
          <a:xfrm>
            <a:off x="2012259" y="5435857"/>
            <a:ext cx="3456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600" b="1" dirty="0">
                <a:solidFill>
                  <a:schemeClr val="tx1"/>
                </a:solidFill>
              </a:rPr>
              <a:t>Code Efficiency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8C66E09-6A78-47E2-9C35-854059660911}"/>
              </a:ext>
            </a:extLst>
          </p:cNvPr>
          <p:cNvSpPr/>
          <p:nvPr/>
        </p:nvSpPr>
        <p:spPr>
          <a:xfrm>
            <a:off x="6116259" y="5435857"/>
            <a:ext cx="720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5744FB5-127B-489D-9EA1-1DD180D66DB9}"/>
              </a:ext>
            </a:extLst>
          </p:cNvPr>
          <p:cNvSpPr/>
          <p:nvPr/>
        </p:nvSpPr>
        <p:spPr>
          <a:xfrm>
            <a:off x="788259" y="5435857"/>
            <a:ext cx="720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90681E7-1613-4085-A2C2-527610B91EFA}"/>
              </a:ext>
            </a:extLst>
          </p:cNvPr>
          <p:cNvCxnSpPr>
            <a:cxnSpLocks/>
          </p:cNvCxnSpPr>
          <p:nvPr/>
        </p:nvCxnSpPr>
        <p:spPr>
          <a:xfrm flipH="1" flipV="1">
            <a:off x="853130" y="1443986"/>
            <a:ext cx="7129" cy="39918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6A8BA73E-E763-4B04-8998-A8ED23948F9D}"/>
              </a:ext>
            </a:extLst>
          </p:cNvPr>
          <p:cNvSpPr/>
          <p:nvPr/>
        </p:nvSpPr>
        <p:spPr>
          <a:xfrm>
            <a:off x="356259" y="5219857"/>
            <a:ext cx="43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F4F5FFA-F812-4E54-8B73-86E758C2E2AD}"/>
              </a:ext>
            </a:extLst>
          </p:cNvPr>
          <p:cNvSpPr/>
          <p:nvPr/>
        </p:nvSpPr>
        <p:spPr>
          <a:xfrm>
            <a:off x="336000" y="1390143"/>
            <a:ext cx="43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7D581E7-BA3B-4612-A6BC-89BE70DB8C5A}"/>
              </a:ext>
            </a:extLst>
          </p:cNvPr>
          <p:cNvSpPr/>
          <p:nvPr/>
        </p:nvSpPr>
        <p:spPr>
          <a:xfrm rot="16200000">
            <a:off x="-975741" y="3374715"/>
            <a:ext cx="295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600" b="1" dirty="0">
                <a:solidFill>
                  <a:schemeClr val="tx1"/>
                </a:solidFill>
              </a:rPr>
              <a:t>Code Performance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5F5505FA-E5AE-4741-BBCD-D7FEB5B55B25}"/>
              </a:ext>
            </a:extLst>
          </p:cNvPr>
          <p:cNvSpPr/>
          <p:nvPr/>
        </p:nvSpPr>
        <p:spPr>
          <a:xfrm>
            <a:off x="2711098" y="4376462"/>
            <a:ext cx="1343031" cy="875594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Excel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Visual Basic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(processing tables)</a:t>
            </a: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5F5DBCF5-0ED5-4683-91C8-4CBE987C20CB}"/>
              </a:ext>
            </a:extLst>
          </p:cNvPr>
          <p:cNvSpPr/>
          <p:nvPr/>
        </p:nvSpPr>
        <p:spPr>
          <a:xfrm>
            <a:off x="1142729" y="1691857"/>
            <a:ext cx="929590" cy="982629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DD11AF04-277A-44DA-9B4C-DA1BEFAA586B}"/>
              </a:ext>
            </a:extLst>
          </p:cNvPr>
          <p:cNvSpPr/>
          <p:nvPr/>
        </p:nvSpPr>
        <p:spPr>
          <a:xfrm>
            <a:off x="5627640" y="1673640"/>
            <a:ext cx="936719" cy="1026217"/>
          </a:xfrm>
          <a:prstGeom prst="roundRect">
            <a:avLst/>
          </a:prstGeom>
          <a:solidFill>
            <a:srgbClr val="3264C8">
              <a:alpha val="80907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B4P</a:t>
            </a:r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5768CF80-49CF-447C-BF74-55011BF5FB6C}"/>
              </a:ext>
            </a:extLst>
          </p:cNvPr>
          <p:cNvSpPr/>
          <p:nvPr/>
        </p:nvSpPr>
        <p:spPr>
          <a:xfrm>
            <a:off x="3993799" y="2601813"/>
            <a:ext cx="1098158" cy="880907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Python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(with Pandas)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15F0E82B-00C3-4E22-8015-5573E0089707}"/>
              </a:ext>
            </a:extLst>
          </p:cNvPr>
          <p:cNvSpPr/>
          <p:nvPr/>
        </p:nvSpPr>
        <p:spPr>
          <a:xfrm>
            <a:off x="7427640" y="2016735"/>
            <a:ext cx="4320000" cy="436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 Performance and Scalability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extremely large data (tens of millions of rows) in seconds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 Efficiency and Simplicity 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Single statements replace need for 10-50 lines of code in other languages.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 Code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Delivers solution with minimal coding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Maximum functionality with fewest lines of code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Optimized for Simplicity of Coding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Function library and semantics allow for flexible and powerful operations without loops and variables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Example: </a:t>
            </a:r>
            <a:r>
              <a:rPr lang="en-US" sz="1200" b="1" dirty="0">
                <a:solidFill>
                  <a:srgbClr val="2850A0"/>
                </a:solidFill>
              </a:rPr>
              <a:t>table process </a:t>
            </a:r>
            <a:r>
              <a:rPr lang="en-US" sz="1200" dirty="0">
                <a:solidFill>
                  <a:schemeClr val="tx1"/>
                </a:solidFill>
              </a:rPr>
              <a:t>( ... )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Programs are Portable across all Platforms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B4P program are fully portable, sharable, and executable across all operating systems (Windows, Linux, MacOS) and all computer architecture (Intel x32, x64; ARM M1), assuring maximum re-use across the enterprise.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A6EA1FBC-81E3-4C24-9B75-EC3F966799BB}"/>
              </a:ext>
            </a:extLst>
          </p:cNvPr>
          <p:cNvSpPr/>
          <p:nvPr/>
        </p:nvSpPr>
        <p:spPr>
          <a:xfrm>
            <a:off x="2568000" y="5661000"/>
            <a:ext cx="2304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(Speed to develop and deploy solution)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1242A323-C031-4448-81AE-BBABB743B0D1}"/>
              </a:ext>
            </a:extLst>
          </p:cNvPr>
          <p:cNvSpPr/>
          <p:nvPr/>
        </p:nvSpPr>
        <p:spPr>
          <a:xfrm rot="16200000">
            <a:off x="315490" y="3311857"/>
            <a:ext cx="720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(Speed to run)</a:t>
            </a:r>
          </a:p>
        </p:txBody>
      </p:sp>
      <p:grpSp>
        <p:nvGrpSpPr>
          <p:cNvPr id="29" name="Gruppieren 10">
            <a:extLst>
              <a:ext uri="{FF2B5EF4-FFF2-40B4-BE49-F238E27FC236}">
                <a16:creationId xmlns:a16="http://schemas.microsoft.com/office/drawing/2014/main" id="{901A4561-5B3A-3142-B0EA-8BCFCCD7439B}"/>
              </a:ext>
            </a:extLst>
          </p:cNvPr>
          <p:cNvGrpSpPr/>
          <p:nvPr/>
        </p:nvGrpSpPr>
        <p:grpSpPr>
          <a:xfrm>
            <a:off x="6600000" y="2195857"/>
            <a:ext cx="406948" cy="515657"/>
            <a:chOff x="7789696" y="1644240"/>
            <a:chExt cx="431444" cy="576000"/>
          </a:xfrm>
        </p:grpSpPr>
        <p:sp>
          <p:nvSpPr>
            <p:cNvPr id="32" name="Ellipse 9">
              <a:extLst>
                <a:ext uri="{FF2B5EF4-FFF2-40B4-BE49-F238E27FC236}">
                  <a16:creationId xmlns:a16="http://schemas.microsoft.com/office/drawing/2014/main" id="{0C17A7C5-59E1-8246-9117-D209AAAEB0AB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33" name="Grafik 57">
              <a:extLst>
                <a:ext uri="{FF2B5EF4-FFF2-40B4-BE49-F238E27FC236}">
                  <a16:creationId xmlns:a16="http://schemas.microsoft.com/office/drawing/2014/main" id="{3C56EA6D-3488-9049-9983-325639B6A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34" name="Rechteck: abgerundete Ecken 25">
            <a:extLst>
              <a:ext uri="{FF2B5EF4-FFF2-40B4-BE49-F238E27FC236}">
                <a16:creationId xmlns:a16="http://schemas.microsoft.com/office/drawing/2014/main" id="{FACADB57-F160-E24A-8517-120F769550DC}"/>
              </a:ext>
            </a:extLst>
          </p:cNvPr>
          <p:cNvSpPr/>
          <p:nvPr/>
        </p:nvSpPr>
        <p:spPr>
          <a:xfrm>
            <a:off x="3158291" y="3238330"/>
            <a:ext cx="967838" cy="766869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</a:t>
            </a:r>
          </a:p>
        </p:txBody>
      </p:sp>
      <p:sp>
        <p:nvSpPr>
          <p:cNvPr id="35" name="Rechteck: abgerundete Ecken 25">
            <a:extLst>
              <a:ext uri="{FF2B5EF4-FFF2-40B4-BE49-F238E27FC236}">
                <a16:creationId xmlns:a16="http://schemas.microsoft.com/office/drawing/2014/main" id="{DBE1E884-1B58-9149-943F-3CB72DCC6489}"/>
              </a:ext>
            </a:extLst>
          </p:cNvPr>
          <p:cNvSpPr/>
          <p:nvPr/>
        </p:nvSpPr>
        <p:spPr>
          <a:xfrm>
            <a:off x="2402730" y="3645042"/>
            <a:ext cx="723686" cy="766869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C8F3AD8-6514-374E-923C-8F625C760870}"/>
              </a:ext>
            </a:extLst>
          </p:cNvPr>
          <p:cNvSpPr/>
          <p:nvPr/>
        </p:nvSpPr>
        <p:spPr>
          <a:xfrm>
            <a:off x="7396749" y="1328224"/>
            <a:ext cx="4132732" cy="646331"/>
          </a:xfrm>
          <a:prstGeom prst="rect">
            <a:avLst/>
          </a:prstGeom>
          <a:solidFill>
            <a:srgbClr val="3264C8"/>
          </a:solidFill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i="1" dirty="0">
                <a:solidFill>
                  <a:schemeClr val="bg1">
                    <a:lumMod val="95000"/>
                  </a:schemeClr>
                </a:solidFill>
              </a:rPr>
              <a:t>The B4P Language is a Low-Code, Domain-specific Language for tabular data, and has over 800 functions built in.</a:t>
            </a:r>
          </a:p>
        </p:txBody>
      </p:sp>
      <p:sp>
        <p:nvSpPr>
          <p:cNvPr id="38" name="Titel 1">
            <a:extLst>
              <a:ext uri="{FF2B5EF4-FFF2-40B4-BE49-F238E27FC236}">
                <a16:creationId xmlns:a16="http://schemas.microsoft.com/office/drawing/2014/main" id="{CC6DCA11-DA0F-2C43-9EB1-CF7D0FC01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Provides Highest Efficiency and Performance</a:t>
            </a:r>
            <a:endParaRPr lang="de-CH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321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480000" y="6111285"/>
            <a:ext cx="11232000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The B4P Language allows one to solve complex problems with minimal, simple, clear code 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Focus on the </a:t>
            </a:r>
            <a:r>
              <a:rPr lang="en-US" sz="1600" b="1" i="1" dirty="0">
                <a:solidFill>
                  <a:schemeClr val="bg1"/>
                </a:solidFill>
              </a:rPr>
              <a:t>what</a:t>
            </a:r>
            <a:r>
              <a:rPr lang="en-US" sz="1600" b="1" dirty="0">
                <a:solidFill>
                  <a:schemeClr val="bg1"/>
                </a:solidFill>
              </a:rPr>
              <a:t>, not the </a:t>
            </a:r>
            <a:r>
              <a:rPr lang="en-US" sz="1600" b="1" i="1" dirty="0">
                <a:solidFill>
                  <a:schemeClr val="bg1"/>
                </a:solidFill>
              </a:rPr>
              <a:t>how</a:t>
            </a:r>
            <a:r>
              <a:rPr lang="en-US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Rechteck 48">
            <a:extLst>
              <a:ext uri="{FF2B5EF4-FFF2-40B4-BE49-F238E27FC236}">
                <a16:creationId xmlns:a16="http://schemas.microsoft.com/office/drawing/2014/main" id="{216E6518-8ED9-4A98-914F-CF48B938F2A0}"/>
              </a:ext>
            </a:extLst>
          </p:cNvPr>
          <p:cNvSpPr/>
          <p:nvPr/>
        </p:nvSpPr>
        <p:spPr>
          <a:xfrm>
            <a:off x="48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Simplicity</a:t>
            </a:r>
          </a:p>
        </p:txBody>
      </p:sp>
      <p:sp>
        <p:nvSpPr>
          <p:cNvPr id="8" name="Rechteck 48">
            <a:extLst>
              <a:ext uri="{FF2B5EF4-FFF2-40B4-BE49-F238E27FC236}">
                <a16:creationId xmlns:a16="http://schemas.microsoft.com/office/drawing/2014/main" id="{B38B1D1C-F928-4015-A8B2-DBBEEFEC4E07}"/>
              </a:ext>
            </a:extLst>
          </p:cNvPr>
          <p:cNvSpPr/>
          <p:nvPr/>
        </p:nvSpPr>
        <p:spPr>
          <a:xfrm>
            <a:off x="336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Performance</a:t>
            </a:r>
          </a:p>
        </p:txBody>
      </p:sp>
      <p:sp>
        <p:nvSpPr>
          <p:cNvPr id="9" name="Rechteck 48">
            <a:extLst>
              <a:ext uri="{FF2B5EF4-FFF2-40B4-BE49-F238E27FC236}">
                <a16:creationId xmlns:a16="http://schemas.microsoft.com/office/drawing/2014/main" id="{748B4E83-A356-462B-B3BE-1FFF482826B1}"/>
              </a:ext>
            </a:extLst>
          </p:cNvPr>
          <p:cNvSpPr/>
          <p:nvPr/>
        </p:nvSpPr>
        <p:spPr>
          <a:xfrm>
            <a:off x="624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Flexibility</a:t>
            </a:r>
          </a:p>
        </p:txBody>
      </p:sp>
      <p:sp>
        <p:nvSpPr>
          <p:cNvPr id="10" name="Rechteck 48">
            <a:extLst>
              <a:ext uri="{FF2B5EF4-FFF2-40B4-BE49-F238E27FC236}">
                <a16:creationId xmlns:a16="http://schemas.microsoft.com/office/drawing/2014/main" id="{5AF8CEFA-3966-4C6D-BD50-B8804B54CCAC}"/>
              </a:ext>
            </a:extLst>
          </p:cNvPr>
          <p:cNvSpPr/>
          <p:nvPr/>
        </p:nvSpPr>
        <p:spPr>
          <a:xfrm>
            <a:off x="912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Portability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E450710-7107-4591-BAF1-B2E21E98687D}"/>
              </a:ext>
            </a:extLst>
          </p:cNvPr>
          <p:cNvSpPr/>
          <p:nvPr/>
        </p:nvSpPr>
        <p:spPr>
          <a:xfrm>
            <a:off x="48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Easy to read und understand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Close to natural language.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Clear syntax easy to read.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Compact and powerful semantics.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Big Tables are the DNA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Language semantics are built on processing tables easily.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external libraries needed.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 Code - Very Compact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Achieve the most with few lines of code in step-by-step approach.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hassle with declaring variables, memory management, etc.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 Power Density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coding density translates into maximum machine performance.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E9837F2-4619-4F1B-9DEC-F96A818BCDB2}"/>
              </a:ext>
            </a:extLst>
          </p:cNvPr>
          <p:cNvSpPr/>
          <p:nvPr/>
        </p:nvSpPr>
        <p:spPr>
          <a:xfrm>
            <a:off x="336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Rich Function Library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More than 800 functions available and growing.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Many functions process very large tables, sets, matrices and other structures.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Broad spectrum of other general purpose and file system functions.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Advanced flow control functions going far beyond </a:t>
            </a:r>
            <a:r>
              <a:rPr lang="en-US" sz="1200" i="1" dirty="0">
                <a:solidFill>
                  <a:schemeClr val="tx1"/>
                </a:solidFill>
              </a:rPr>
              <a:t>for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i="1" dirty="0">
                <a:solidFill>
                  <a:schemeClr val="tx1"/>
                </a:solidFill>
              </a:rPr>
              <a:t>while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i="1" dirty="0">
                <a:solidFill>
                  <a:schemeClr val="tx1"/>
                </a:solidFill>
              </a:rPr>
              <a:t>if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b="1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Code in Function Parameters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B4P supports code passed as parameters to functions which are then executed when needed.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Makes operations possible without using variables and loops.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Colorful &amp; Formatted Output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B4P supports a rich library to create Excel and HTML files with rich formatting, auto filters, etc.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B7C646C-DC4C-4A24-AA12-D820BC2D24A9}"/>
              </a:ext>
            </a:extLst>
          </p:cNvPr>
          <p:cNvSpPr/>
          <p:nvPr/>
        </p:nvSpPr>
        <p:spPr>
          <a:xfrm>
            <a:off x="624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Freedom of Naming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Full naming flexibility (all characters, incl. space) for variables, tables and headers.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variable names from other data, e.g. table header names.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Multiple word function names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Flexible Variable Structure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and work with simple variables, parameter sets, structures and arrays.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complex variable tree structures in a simple way.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Libraries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Import libraries or create your own libraries to optimize your programming efficiency.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F7E4964-8589-4123-964F-FEAAF117EEE3}"/>
              </a:ext>
            </a:extLst>
          </p:cNvPr>
          <p:cNvSpPr/>
          <p:nvPr/>
        </p:nvSpPr>
        <p:spPr>
          <a:xfrm>
            <a:off x="912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Cross Platform Portability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B4P programs run under Windows, LINUX and MacOS (incl. M1) without adaptations.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need to change path names to run on other OS environments.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File and Data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CSV, HTML, Excel (with formats), JSON, etc. transparently.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UNICODE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B4P is fully UNICODE compatible, and accepts all UTF character formats on top of legacy formats.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Standard I/O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GUI intentionally not supported to preserve cross-platform portability.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Same console I/O feature set across platforms, incl. text colors.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Embed B4P in batch programs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18FEBDCF-208D-B947-94C3-53AF15BA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B4P Language</a:t>
            </a:r>
            <a:br>
              <a:rPr lang="en-US" dirty="0">
                <a:solidFill>
                  <a:srgbClr val="3264C8"/>
                </a:solidFill>
              </a:rPr>
            </a:br>
            <a:r>
              <a:rPr lang="en-US" dirty="0">
                <a:solidFill>
                  <a:srgbClr val="3264C8"/>
                </a:solidFill>
              </a:rPr>
              <a:t>Key Features</a:t>
            </a:r>
            <a:endParaRPr lang="de-CH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83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2061000"/>
            <a:ext cx="11232000" cy="2088000"/>
          </a:xfrm>
        </p:spPr>
        <p:txBody>
          <a:bodyPr/>
          <a:lstStyle/>
          <a:p>
            <a:pPr algn="ctr"/>
            <a:r>
              <a:rPr lang="de-CH" sz="5400" dirty="0">
                <a:solidFill>
                  <a:srgbClr val="3264C8"/>
                </a:solidFill>
              </a:rPr>
              <a:t>B4P </a:t>
            </a:r>
            <a:br>
              <a:rPr lang="de-CH" sz="5400" dirty="0">
                <a:solidFill>
                  <a:srgbClr val="3264C8"/>
                </a:solidFill>
              </a:rPr>
            </a:br>
            <a:r>
              <a:rPr lang="de-CH" sz="5400" dirty="0" err="1">
                <a:solidFill>
                  <a:srgbClr val="3264C8"/>
                </a:solidFill>
              </a:rPr>
              <a:t>Examples</a:t>
            </a:r>
            <a:endParaRPr lang="de-CH" sz="5400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66</TotalTime>
  <Words>5135</Words>
  <Application>Microsoft Macintosh PowerPoint</Application>
  <PresentationFormat>Widescreen</PresentationFormat>
  <Paragraphs>796</Paragraphs>
  <Slides>25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Overview B4P Data Integration and Analytics Engine</vt:lpstr>
      <vt:lpstr>Table of Contents B4P</vt:lpstr>
      <vt:lpstr>Problem Statement Current analytics automation tools are  complex, expensive, and unreliable</vt:lpstr>
      <vt:lpstr>Solution  B4P Integration and Analytics Engine  </vt:lpstr>
      <vt:lpstr>B4P Integration and Analytics Engine Main Components</vt:lpstr>
      <vt:lpstr>B4P Language Provides Highest Efficiency and Performance</vt:lpstr>
      <vt:lpstr>B4P Language Key Features</vt:lpstr>
      <vt:lpstr>B4P  Examples</vt:lpstr>
      <vt:lpstr>B4P Example #1 Merging Two Soccer Clubs</vt:lpstr>
      <vt:lpstr>PowerPoint Presentation</vt:lpstr>
      <vt:lpstr>B4P Example #2 Combining Stock Data:  S&amp;P 500 and NASDAQ 100</vt:lpstr>
      <vt:lpstr>B4P Example #2 Combining Stock Data:  S&amp;P 500 and NASDAQ 100</vt:lpstr>
      <vt:lpstr>PowerPoint Presentation</vt:lpstr>
      <vt:lpstr>PowerPoint Presentation</vt:lpstr>
      <vt:lpstr>B4P  Real-World  Use Cases</vt:lpstr>
      <vt:lpstr>Strategic and Operational Use Cases B4P</vt:lpstr>
      <vt:lpstr>B4P Real-world Use Case #1 Integrate corporate data from 20 branch offices worldwide</vt:lpstr>
      <vt:lpstr>B4P Real-world Use Case #2 Information interchange between multiple different databases</vt:lpstr>
      <vt:lpstr>B4P Real-world Use Case #3 Enriched Business Intelligence from many data sources</vt:lpstr>
      <vt:lpstr>B4P Real-world Use Case #4 Merger and Acquisition</vt:lpstr>
      <vt:lpstr>B4P  Beyond Former Performance.</vt:lpstr>
      <vt:lpstr>B4P Solution Supported Data Formats</vt:lpstr>
      <vt:lpstr>B4P Use Case Automatic documentation generation for website www.b4p.app</vt:lpstr>
      <vt:lpstr>B4P Use Case Automatic Document Generation for www.b4p.app using B4P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Rafael Richards</cp:lastModifiedBy>
  <cp:revision>491</cp:revision>
  <cp:lastPrinted>2012-05-04T14:30:29Z</cp:lastPrinted>
  <dcterms:created xsi:type="dcterms:W3CDTF">2016-02-06T20:40:56Z</dcterms:created>
  <dcterms:modified xsi:type="dcterms:W3CDTF">2021-06-09T17:18:06Z</dcterms:modified>
</cp:coreProperties>
</file>